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13"/>
  </p:notesMasterIdLst>
  <p:handoutMasterIdLst>
    <p:handoutMasterId r:id="rId14"/>
  </p:handoutMasterIdLst>
  <p:sldIdLst>
    <p:sldId id="256" r:id="rId2"/>
    <p:sldId id="267" r:id="rId3"/>
    <p:sldId id="269" r:id="rId4"/>
    <p:sldId id="270" r:id="rId5"/>
    <p:sldId id="271" r:id="rId6"/>
    <p:sldId id="272" r:id="rId7"/>
    <p:sldId id="273" r:id="rId8"/>
    <p:sldId id="274" r:id="rId9"/>
    <p:sldId id="275" r:id="rId10"/>
    <p:sldId id="276" r:id="rId11"/>
    <p:sldId id="277" r:id="rId12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imon FONCHIN" initials="SF" lastIdx="1" clrIdx="0">
    <p:extLst>
      <p:ext uri="{19B8F6BF-5375-455C-9EA6-DF929625EA0E}">
        <p15:presenceInfo xmlns:p15="http://schemas.microsoft.com/office/powerpoint/2012/main" userId="Simon FONCHI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F8EE"/>
    <a:srgbClr val="E8FEEF"/>
    <a:srgbClr val="EDF1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C2FFA5D-87B4-456A-9821-1D502468CF0F}" styleName="Style à thème 1 - Accentuation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Style à thème 1 - Accentuation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Style à thème 1 - Accentuation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97" autoAdjust="0"/>
    <p:restoredTop sz="94660"/>
  </p:normalViewPr>
  <p:slideViewPr>
    <p:cSldViewPr snapToGrid="0">
      <p:cViewPr varScale="1">
        <p:scale>
          <a:sx n="69" d="100"/>
          <a:sy n="69" d="100"/>
        </p:scale>
        <p:origin x="115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65867A-7019-409C-974F-09D16CCE41FB}" type="datetimeFigureOut">
              <a:rPr lang="fr-FR" smtClean="0"/>
              <a:t>17/11/2025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D78AEA-D8DA-42B8-98F6-AE25394DD98B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41277877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F130CD-8836-4D72-8C67-EFA10D8D6A0D}" type="datetimeFigureOut">
              <a:rPr lang="fr-FR" smtClean="0"/>
              <a:t>17/11/2025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247775" y="1143000"/>
            <a:ext cx="43624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EB3760-BFB1-4D3A-A670-D8EC0DA17B86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20165572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1042873" rtl="0" eaLnBrk="1" latinLnBrk="0" hangingPunct="1">
      <a:defRPr sz="1369" kern="1200">
        <a:solidFill>
          <a:schemeClr val="tx1"/>
        </a:solidFill>
        <a:latin typeface="+mn-lt"/>
        <a:ea typeface="+mn-ea"/>
        <a:cs typeface="+mn-cs"/>
      </a:defRPr>
    </a:lvl1pPr>
    <a:lvl2pPr marL="521437" algn="l" defTabSz="1042873" rtl="0" eaLnBrk="1" latinLnBrk="0" hangingPunct="1">
      <a:defRPr sz="1369" kern="1200">
        <a:solidFill>
          <a:schemeClr val="tx1"/>
        </a:solidFill>
        <a:latin typeface="+mn-lt"/>
        <a:ea typeface="+mn-ea"/>
        <a:cs typeface="+mn-cs"/>
      </a:defRPr>
    </a:lvl2pPr>
    <a:lvl3pPr marL="1042873" algn="l" defTabSz="1042873" rtl="0" eaLnBrk="1" latinLnBrk="0" hangingPunct="1">
      <a:defRPr sz="1369" kern="1200">
        <a:solidFill>
          <a:schemeClr val="tx1"/>
        </a:solidFill>
        <a:latin typeface="+mn-lt"/>
        <a:ea typeface="+mn-ea"/>
        <a:cs typeface="+mn-cs"/>
      </a:defRPr>
    </a:lvl3pPr>
    <a:lvl4pPr marL="1564310" algn="l" defTabSz="1042873" rtl="0" eaLnBrk="1" latinLnBrk="0" hangingPunct="1">
      <a:defRPr sz="1369" kern="1200">
        <a:solidFill>
          <a:schemeClr val="tx1"/>
        </a:solidFill>
        <a:latin typeface="+mn-lt"/>
        <a:ea typeface="+mn-ea"/>
        <a:cs typeface="+mn-cs"/>
      </a:defRPr>
    </a:lvl4pPr>
    <a:lvl5pPr marL="2085746" algn="l" defTabSz="1042873" rtl="0" eaLnBrk="1" latinLnBrk="0" hangingPunct="1">
      <a:defRPr sz="1369" kern="1200">
        <a:solidFill>
          <a:schemeClr val="tx1"/>
        </a:solidFill>
        <a:latin typeface="+mn-lt"/>
        <a:ea typeface="+mn-ea"/>
        <a:cs typeface="+mn-cs"/>
      </a:defRPr>
    </a:lvl5pPr>
    <a:lvl6pPr marL="2607183" algn="l" defTabSz="1042873" rtl="0" eaLnBrk="1" latinLnBrk="0" hangingPunct="1">
      <a:defRPr sz="1369" kern="1200">
        <a:solidFill>
          <a:schemeClr val="tx1"/>
        </a:solidFill>
        <a:latin typeface="+mn-lt"/>
        <a:ea typeface="+mn-ea"/>
        <a:cs typeface="+mn-cs"/>
      </a:defRPr>
    </a:lvl6pPr>
    <a:lvl7pPr marL="3128620" algn="l" defTabSz="1042873" rtl="0" eaLnBrk="1" latinLnBrk="0" hangingPunct="1">
      <a:defRPr sz="1369" kern="1200">
        <a:solidFill>
          <a:schemeClr val="tx1"/>
        </a:solidFill>
        <a:latin typeface="+mn-lt"/>
        <a:ea typeface="+mn-ea"/>
        <a:cs typeface="+mn-cs"/>
      </a:defRPr>
    </a:lvl7pPr>
    <a:lvl8pPr marL="3650056" algn="l" defTabSz="1042873" rtl="0" eaLnBrk="1" latinLnBrk="0" hangingPunct="1">
      <a:defRPr sz="1369" kern="1200">
        <a:solidFill>
          <a:schemeClr val="tx1"/>
        </a:solidFill>
        <a:latin typeface="+mn-lt"/>
        <a:ea typeface="+mn-ea"/>
        <a:cs typeface="+mn-cs"/>
      </a:defRPr>
    </a:lvl8pPr>
    <a:lvl9pPr marL="4171493" algn="l" defTabSz="1042873" rtl="0" eaLnBrk="1" latinLnBrk="0" hangingPunct="1">
      <a:defRPr sz="136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31563-D52F-4C44-BB8B-8237FBE71D06}" type="datetime1">
              <a:rPr lang="fr-FR" smtClean="0"/>
              <a:t>17/11/2025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Mission de MOE pour la scénographie de l'exposition TITRE A PRECISER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D84B0-CE09-4928-B124-DDAEB95A9F9F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751335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09A16-AB56-47A5-B80F-8C92B84B56FF}" type="datetime1">
              <a:rPr lang="fr-FR" smtClean="0"/>
              <a:t>17/11/2025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Mission de MOE pour la scénographie de l'exposition TITRE A PRECISER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D84B0-CE09-4928-B124-DDAEB95A9F9F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697542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616D73-19BF-437B-AFBD-796E650C4A4C}" type="datetime1">
              <a:rPr lang="fr-FR" smtClean="0"/>
              <a:t>17/11/2025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Mission de MOE pour la scénographie de l'exposition TITRE A PRECISER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D84B0-CE09-4928-B124-DDAEB95A9F9F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387712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8EA68-4321-482E-93D0-77EF32151009}" type="datetime1">
              <a:rPr lang="fr-FR" smtClean="0"/>
              <a:t>17/11/2025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Mission de MOE pour la scénographie de l'exposition TITRE A PRECISER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D84B0-CE09-4928-B124-DDAEB95A9F9F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625228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16BD0-E5E4-416F-946F-6C6B6D119934}" type="datetime1">
              <a:rPr lang="fr-FR" smtClean="0"/>
              <a:t>17/11/2025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Mission de MOE pour la scénographie de l'exposition TITRE A PRECISER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D84B0-CE09-4928-B124-DDAEB95A9F9F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68963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5D540-519C-4ECA-9360-CE99284F74B7}" type="datetime1">
              <a:rPr lang="fr-FR" smtClean="0"/>
              <a:t>17/11/2025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Mission de MOE pour la scénographie de l'exposition TITRE A PRECISER</a:t>
            </a:r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D84B0-CE09-4928-B124-DDAEB95A9F9F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344471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58648-3ECB-49A7-81E5-0803D28F75F1}" type="datetime1">
              <a:rPr lang="fr-FR" smtClean="0"/>
              <a:t>17/11/2025</a:t>
            </a:fld>
            <a:endParaRPr lang="fr-FR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Mission de MOE pour la scénographie de l'exposition TITRE A PRECISER</a:t>
            </a:r>
            <a:endParaRPr lang="fr-FR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D84B0-CE09-4928-B124-DDAEB95A9F9F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930309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6F91A-302C-4DE4-8FBC-9628C226F371}" type="datetime1">
              <a:rPr lang="fr-FR" smtClean="0"/>
              <a:t>17/11/2025</a:t>
            </a:fld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Mission de MOE pour la scénographie de l'exposition TITRE A PRECISER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D84B0-CE09-4928-B124-DDAEB95A9F9F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391695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65E16-3C26-427A-B439-FED1329EFB17}" type="datetime1">
              <a:rPr lang="fr-FR" smtClean="0"/>
              <a:t>17/11/2025</a:t>
            </a:fld>
            <a:endParaRPr lang="fr-F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Mission de MOE pour la scénographie de l'exposition TITRE A PRECISER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D84B0-CE09-4928-B124-DDAEB95A9F9F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419079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86AEB-71F8-4ACD-B60A-D30F51E71902}" type="datetime1">
              <a:rPr lang="fr-FR" smtClean="0"/>
              <a:t>17/11/2025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Mission de MOE pour la scénographie de l'exposition TITRE A PRECISER</a:t>
            </a:r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D84B0-CE09-4928-B124-DDAEB95A9F9F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87198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7211C-EBCF-4314-9D1C-732BE2C356D3}" type="datetime1">
              <a:rPr lang="fr-FR" smtClean="0"/>
              <a:t>17/11/2025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Mission de MOE pour la scénographie de l'exposition TITRE A PRECISER</a:t>
            </a:r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D84B0-CE09-4928-B124-DDAEB95A9F9F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706967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BBBF5E-11BD-40F7-824C-E41B1A50447F}" type="datetime1">
              <a:rPr lang="fr-FR" smtClean="0"/>
              <a:t>17/11/2025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Mission de MOE pour la scénographie de l'exposition TITRE A PRECISER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FD84B0-CE09-4928-B124-DDAEB95A9F9F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56344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dt="0"/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" y="3505745"/>
            <a:ext cx="10691811" cy="360000"/>
          </a:xfrm>
          <a:prstGeom prst="rect">
            <a:avLst/>
          </a:prstGeom>
        </p:spPr>
        <p:txBody>
          <a:bodyPr wrap="square" tIns="90000" bIns="90000" anchor="ctr" anchorCtr="0">
            <a:noAutofit/>
          </a:bodyPr>
          <a:lstStyle/>
          <a:p>
            <a:pPr algn="ctr"/>
            <a:r>
              <a:rPr lang="fr-FR" sz="1543" dirty="0">
                <a:latin typeface="CorporateSBQ Light" panose="00000400000000000000" pitchFamily="2" charset="0"/>
              </a:rPr>
              <a:t>FICHIER DE PRESENTATION DES GROUPEMENTS</a:t>
            </a:r>
          </a:p>
        </p:txBody>
      </p:sp>
      <p:sp>
        <p:nvSpPr>
          <p:cNvPr id="3" name="Rectangle 2"/>
          <p:cNvSpPr/>
          <p:nvPr/>
        </p:nvSpPr>
        <p:spPr>
          <a:xfrm>
            <a:off x="0" y="3865745"/>
            <a:ext cx="10691813" cy="540000"/>
          </a:xfrm>
          <a:prstGeom prst="rect">
            <a:avLst/>
          </a:prstGeom>
        </p:spPr>
        <p:txBody>
          <a:bodyPr wrap="square" tIns="90000" bIns="90000" anchor="t" anchorCtr="0">
            <a:noAutofit/>
          </a:bodyPr>
          <a:lstStyle/>
          <a:p>
            <a:pPr algn="ctr"/>
            <a:r>
              <a:rPr lang="fr-FR" sz="1102" i="1" dirty="0">
                <a:solidFill>
                  <a:srgbClr val="C00000"/>
                </a:solidFill>
                <a:latin typeface="Montserrat" panose="00000500000000000000" pitchFamily="50" charset="0"/>
              </a:rPr>
              <a:t>(Merci de conserver le format d'origine pour répondre et  de renseigner toutes les rubriques)</a:t>
            </a:r>
          </a:p>
        </p:txBody>
      </p:sp>
      <p:sp>
        <p:nvSpPr>
          <p:cNvPr id="4" name="Rectangle 3"/>
          <p:cNvSpPr/>
          <p:nvPr/>
        </p:nvSpPr>
        <p:spPr>
          <a:xfrm>
            <a:off x="360000" y="4405745"/>
            <a:ext cx="9972000" cy="3153929"/>
          </a:xfrm>
          <a:prstGeom prst="rect">
            <a:avLst/>
          </a:prstGeom>
        </p:spPr>
        <p:txBody>
          <a:bodyPr wrap="square" tIns="99208" bIns="99208">
            <a:noAutofit/>
          </a:bodyPr>
          <a:lstStyle/>
          <a:p>
            <a:r>
              <a:rPr lang="fr-FR" sz="1200" dirty="0">
                <a:latin typeface="Calibri" panose="020F0502020204030204" pitchFamily="34" charset="0"/>
                <a:cs typeface="Calibri" panose="020F0502020204030204" pitchFamily="34" charset="0"/>
              </a:rPr>
              <a:t>Ce fichier comporte les pages suivantes :</a:t>
            </a:r>
          </a:p>
          <a:p>
            <a:endParaRPr lang="fr-FR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88989" indent="-188989">
              <a:lnSpc>
                <a:spcPct val="150000"/>
              </a:lnSpc>
              <a:buFontTx/>
              <a:buChar char="-"/>
            </a:pPr>
            <a:r>
              <a:rPr lang="fr-FR" sz="1200">
                <a:latin typeface="Calibri" panose="020F0502020204030204" pitchFamily="34" charset="0"/>
                <a:cs typeface="Calibri" panose="020F0502020204030204" pitchFamily="34" charset="0"/>
              </a:rPr>
              <a:t>Page 1 : page de garde</a:t>
            </a:r>
          </a:p>
          <a:p>
            <a:pPr marL="188989" indent="-188989">
              <a:lnSpc>
                <a:spcPct val="150000"/>
              </a:lnSpc>
              <a:buFontTx/>
              <a:buChar char="-"/>
            </a:pPr>
            <a:r>
              <a:rPr lang="fr-FR" sz="1200">
                <a:latin typeface="Calibri" panose="020F0502020204030204" pitchFamily="34" charset="0"/>
                <a:cs typeface="Calibri" panose="020F0502020204030204" pitchFamily="34" charset="0"/>
              </a:rPr>
              <a:t>Page 2 à 4 : identification des membres du groupement (chiffres d’affaires, effectifs et matériel)</a:t>
            </a:r>
            <a:endParaRPr lang="fr-FR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88989" indent="-188989">
              <a:lnSpc>
                <a:spcPct val="150000"/>
              </a:lnSpc>
              <a:buFontTx/>
              <a:buChar char="-"/>
            </a:pPr>
            <a:r>
              <a:rPr lang="fr-FR" sz="1200">
                <a:latin typeface="Calibri" panose="020F0502020204030204" pitchFamily="34" charset="0"/>
                <a:cs typeface="Calibri" panose="020F0502020204030204" pitchFamily="34" charset="0"/>
              </a:rPr>
              <a:t>Pages 5 à 10 : 5 références (dont au moins deux en scénographie d’exposition)</a:t>
            </a:r>
          </a:p>
          <a:p>
            <a:pPr marL="188989" indent="-188989">
              <a:lnSpc>
                <a:spcPct val="150000"/>
              </a:lnSpc>
              <a:buFontTx/>
              <a:buChar char="-"/>
            </a:pPr>
            <a:r>
              <a:rPr lang="fr-FR" sz="1200">
                <a:latin typeface="Calibri" panose="020F0502020204030204" pitchFamily="34" charset="0"/>
                <a:cs typeface="Calibri" panose="020F0502020204030204" pitchFamily="34" charset="0"/>
              </a:rPr>
              <a:t>Page 11 : note d’intention</a:t>
            </a:r>
          </a:p>
          <a:p>
            <a:pPr marL="188989" indent="-188989">
              <a:lnSpc>
                <a:spcPct val="150000"/>
              </a:lnSpc>
              <a:buFontTx/>
              <a:buChar char="-"/>
            </a:pPr>
            <a:r>
              <a:rPr lang="fr-FR" sz="1200">
                <a:latin typeface="Calibri" panose="020F0502020204030204" pitchFamily="34" charset="0"/>
                <a:cs typeface="Calibri" panose="020F0502020204030204" pitchFamily="34" charset="0"/>
              </a:rPr>
              <a:t>Page 12 : écoconception</a:t>
            </a:r>
          </a:p>
        </p:txBody>
      </p:sp>
      <p:sp>
        <p:nvSpPr>
          <p:cNvPr id="13" name="Titre 1">
            <a:extLst>
              <a:ext uri="{FF2B5EF4-FFF2-40B4-BE49-F238E27FC236}">
                <a16:creationId xmlns:a16="http://schemas.microsoft.com/office/drawing/2014/main" id="{22243A4B-8CD2-42D3-AB90-3E0769579166}"/>
              </a:ext>
            </a:extLst>
          </p:cNvPr>
          <p:cNvSpPr txBox="1">
            <a:spLocks/>
          </p:cNvSpPr>
          <p:nvPr/>
        </p:nvSpPr>
        <p:spPr>
          <a:xfrm>
            <a:off x="-1" y="641364"/>
            <a:ext cx="10691813" cy="2864381"/>
          </a:xfrm>
          <a:prstGeom prst="rect">
            <a:avLst/>
          </a:prstGeom>
        </p:spPr>
        <p:txBody>
          <a:bodyPr vert="horz" wrap="square" lIns="90000" tIns="90000" rIns="90000" bIns="90000" rtlCol="0" anchor="ctr" anchorCtr="0">
            <a:noAutofit/>
          </a:bodyPr>
          <a:lstStyle>
            <a:lvl1pPr algn="l" defTabSz="914400" rtl="0" eaLnBrk="1" latinLnBrk="0" hangingPunct="1">
              <a:lnSpc>
                <a:spcPct val="115000"/>
              </a:lnSpc>
              <a:spcBef>
                <a:spcPct val="0"/>
              </a:spcBef>
              <a:buNone/>
              <a:defRPr sz="3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2500">
                <a:latin typeface="CorporateSBQ Light" panose="00000400000000000000" pitchFamily="2" charset="0"/>
              </a:rPr>
              <a:t>Marché de maîtrise d’œuvre pour la scénographie de l’exposition temporaire</a:t>
            </a:r>
          </a:p>
          <a:p>
            <a:pPr algn="ctr"/>
            <a:r>
              <a:rPr lang="fr-FR" sz="2500">
                <a:latin typeface="CorporateSBQ Bold" panose="00000400000000000000" pitchFamily="2" charset="0"/>
              </a:rPr>
              <a:t>« POMPÉI. LA COULEUR RETROUVÉE »</a:t>
            </a:r>
          </a:p>
          <a:p>
            <a:pPr algn="ctr"/>
            <a:endParaRPr lang="fr-FR" sz="1500">
              <a:latin typeface="CorporateSBQ Light" panose="00000400000000000000" pitchFamily="2" charset="0"/>
            </a:endParaRPr>
          </a:p>
          <a:p>
            <a:pPr algn="ctr"/>
            <a:r>
              <a:rPr lang="fr-FR" sz="1500">
                <a:latin typeface="CorporateSBQ Light" panose="00000400000000000000" pitchFamily="2" charset="0"/>
              </a:rPr>
              <a:t>Procédure </a:t>
            </a:r>
            <a:r>
              <a:rPr lang="fr-FR" sz="1500" dirty="0">
                <a:latin typeface="CorporateSBQ Light" panose="00000400000000000000" pitchFamily="2" charset="0"/>
              </a:rPr>
              <a:t>restreinte avec négociation (PAN)</a:t>
            </a:r>
          </a:p>
        </p:txBody>
      </p:sp>
      <p:pic>
        <p:nvPicPr>
          <p:cNvPr id="8" name="Image 7" descr="Logo BNF • French Tech Central">
            <a:extLst>
              <a:ext uri="{FF2B5EF4-FFF2-40B4-BE49-F238E27FC236}">
                <a16:creationId xmlns:a16="http://schemas.microsoft.com/office/drawing/2014/main" id="{BFA80522-91A1-4646-AFA4-EC3AC3D1C61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883" t="33374" r="7978" b="35185"/>
          <a:stretch/>
        </p:blipFill>
        <p:spPr bwMode="auto">
          <a:xfrm>
            <a:off x="0" y="0"/>
            <a:ext cx="3600000" cy="64136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1435679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C58A215D-B17C-48C1-BFD6-9BB605AD8137}"/>
              </a:ext>
            </a:extLst>
          </p:cNvPr>
          <p:cNvSpPr/>
          <p:nvPr/>
        </p:nvSpPr>
        <p:spPr>
          <a:xfrm>
            <a:off x="360000" y="810000"/>
            <a:ext cx="9972000" cy="6390000"/>
          </a:xfrm>
          <a:prstGeom prst="rect">
            <a:avLst/>
          </a:prstGeom>
          <a:ln w="6350">
            <a:solidFill>
              <a:schemeClr val="tx1"/>
            </a:solidFill>
          </a:ln>
        </p:spPr>
        <p:txBody>
          <a:bodyPr wrap="square" tIns="90000" bIns="90000" anchor="t" anchorCtr="0">
            <a:noAutofit/>
          </a:bodyPr>
          <a:lstStyle/>
          <a:p>
            <a:r>
              <a:rPr lang="fr-FR" sz="1000" i="1">
                <a:solidFill>
                  <a:schemeClr val="bg1">
                    <a:lumMod val="50000"/>
                  </a:schemeClr>
                </a:solidFill>
              </a:rPr>
              <a:t>À remplir par le candidat</a:t>
            </a:r>
            <a:endParaRPr lang="fr-FR" sz="1000" i="1" dirty="0"/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D6E2C172-AA2D-4D91-BC9E-3DF1C6A75E31}"/>
              </a:ext>
            </a:extLst>
          </p:cNvPr>
          <p:cNvSpPr txBox="1">
            <a:spLocks/>
          </p:cNvSpPr>
          <p:nvPr/>
        </p:nvSpPr>
        <p:spPr>
          <a:xfrm>
            <a:off x="-1" y="1"/>
            <a:ext cx="10691813" cy="360000"/>
          </a:xfrm>
          <a:prstGeom prst="rect">
            <a:avLst/>
          </a:prstGeom>
        </p:spPr>
        <p:txBody>
          <a:bodyPr vert="horz" wrap="square" lIns="90000" tIns="90000" rIns="90000" bIns="90000" rtlCol="0" anchor="ctr" anchorCtr="0">
            <a:noAutofit/>
          </a:bodyPr>
          <a:lstStyle>
            <a:lvl1pPr algn="l" defTabSz="914400" rtl="0" eaLnBrk="1" latinLnBrk="0" hangingPunct="1">
              <a:lnSpc>
                <a:spcPct val="115000"/>
              </a:lnSpc>
              <a:spcBef>
                <a:spcPct val="0"/>
              </a:spcBef>
              <a:buNone/>
              <a:defRPr sz="3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000">
                <a:latin typeface="CorporateSBQ Light" panose="00000400000000000000" pitchFamily="2" charset="0"/>
              </a:rPr>
              <a:t>Marché de maîtrise d’œuvre pour la scénographie de l’exposition temporaire </a:t>
            </a:r>
            <a:r>
              <a:rPr lang="fr-FR" sz="1000">
                <a:latin typeface="CorporateSBQ Bold" panose="00000400000000000000" pitchFamily="2" charset="0"/>
              </a:rPr>
              <a:t>« Pompéi. La couleur retrouvée »</a:t>
            </a:r>
          </a:p>
          <a:p>
            <a:r>
              <a:rPr lang="fr-FR" sz="800">
                <a:latin typeface="CorporateSBQ Light" panose="00000400000000000000" pitchFamily="2" charset="0"/>
              </a:rPr>
              <a:t>Procédure </a:t>
            </a:r>
            <a:r>
              <a:rPr lang="fr-FR" sz="800" dirty="0">
                <a:latin typeface="CorporateSBQ Light" panose="00000400000000000000" pitchFamily="2" charset="0"/>
              </a:rPr>
              <a:t>restreinte avec négociation (PAN)</a:t>
            </a:r>
          </a:p>
        </p:txBody>
      </p:sp>
      <p:pic>
        <p:nvPicPr>
          <p:cNvPr id="10" name="Image 9" descr="Logo BNF • French Tech Central">
            <a:extLst>
              <a:ext uri="{FF2B5EF4-FFF2-40B4-BE49-F238E27FC236}">
                <a16:creationId xmlns:a16="http://schemas.microsoft.com/office/drawing/2014/main" id="{7ABEBEAA-8747-44B2-A4CD-F5105CDEF5A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883" t="33374" r="7978" b="35185"/>
          <a:stretch/>
        </p:blipFill>
        <p:spPr bwMode="auto">
          <a:xfrm>
            <a:off x="8671120" y="1"/>
            <a:ext cx="2020693" cy="360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8A5140D1-1A51-42B4-B928-6D0A1DC632D9}"/>
              </a:ext>
            </a:extLst>
          </p:cNvPr>
          <p:cNvSpPr/>
          <p:nvPr/>
        </p:nvSpPr>
        <p:spPr>
          <a:xfrm>
            <a:off x="360000" y="540000"/>
            <a:ext cx="9971813" cy="270000"/>
          </a:xfrm>
          <a:prstGeom prst="rect">
            <a:avLst/>
          </a:prstGeom>
          <a:solidFill>
            <a:schemeClr val="bg2">
              <a:lumMod val="25000"/>
            </a:schemeClr>
          </a:solidFill>
          <a:ln w="6350">
            <a:noFill/>
          </a:ln>
        </p:spPr>
        <p:txBody>
          <a:bodyPr wrap="square" tIns="36000" bIns="36000" anchor="ctr" anchorCtr="0">
            <a:noAutofit/>
          </a:bodyPr>
          <a:lstStyle/>
          <a:p>
            <a:r>
              <a:rPr lang="fr-FR" sz="1000">
                <a:solidFill>
                  <a:schemeClr val="bg1"/>
                </a:solidFill>
                <a:latin typeface="CorporateSBQ Bold" panose="00000400000000000000" pitchFamily="2" charset="0"/>
              </a:rPr>
              <a:t>R</a:t>
            </a:r>
            <a:r>
              <a:rPr lang="fr-FR" sz="1000">
                <a:solidFill>
                  <a:schemeClr val="bg1"/>
                </a:solidFill>
                <a:latin typeface="CorporateSBQ Bold" panose="00000400000000000000" pitchFamily="2" charset="0"/>
                <a:cs typeface="Calibri" panose="020F0502020204030204" pitchFamily="34" charset="0"/>
              </a:rPr>
              <a:t>ÉFÉRENCE N°5</a:t>
            </a:r>
            <a:endParaRPr lang="fr-FR" sz="1000" i="1" dirty="0">
              <a:solidFill>
                <a:schemeClr val="bg1"/>
              </a:solidFill>
              <a:latin typeface="CorporateSBQ Bold" panose="00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55894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C58A215D-B17C-48C1-BFD6-9BB605AD8137}"/>
              </a:ext>
            </a:extLst>
          </p:cNvPr>
          <p:cNvSpPr/>
          <p:nvPr/>
        </p:nvSpPr>
        <p:spPr>
          <a:xfrm>
            <a:off x="360000" y="810000"/>
            <a:ext cx="9972000" cy="6390000"/>
          </a:xfrm>
          <a:prstGeom prst="rect">
            <a:avLst/>
          </a:prstGeom>
          <a:ln w="6350">
            <a:solidFill>
              <a:schemeClr val="tx1"/>
            </a:solidFill>
          </a:ln>
        </p:spPr>
        <p:txBody>
          <a:bodyPr wrap="square" tIns="90000" bIns="90000" anchor="t" anchorCtr="0">
            <a:noAutofit/>
          </a:bodyPr>
          <a:lstStyle/>
          <a:p>
            <a:r>
              <a:rPr lang="fr-FR" sz="1000" i="1" dirty="0">
                <a:solidFill>
                  <a:schemeClr val="bg1">
                    <a:lumMod val="50000"/>
                  </a:schemeClr>
                </a:solidFill>
              </a:rPr>
              <a:t>Justification du choix des 5 références fournies et précisions sur la motivation à concourir.</a:t>
            </a:r>
          </a:p>
          <a:p>
            <a:endParaRPr lang="fr-FR" sz="1000" i="1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fr-FR" sz="1000" i="1" dirty="0">
                <a:solidFill>
                  <a:schemeClr val="bg1">
                    <a:lumMod val="50000"/>
                  </a:schemeClr>
                </a:solidFill>
              </a:rPr>
              <a:t>À remplir par le candidat - Police Calibri 10, interligne </a:t>
            </a:r>
            <a:r>
              <a:rPr lang="fr-FR" sz="1000" i="1">
                <a:solidFill>
                  <a:schemeClr val="bg1">
                    <a:lumMod val="50000"/>
                  </a:schemeClr>
                </a:solidFill>
              </a:rPr>
              <a:t>1,5 – 2 500 </a:t>
            </a:r>
            <a:r>
              <a:rPr lang="fr-FR" sz="1000" i="1" dirty="0">
                <a:solidFill>
                  <a:schemeClr val="bg1">
                    <a:lumMod val="50000"/>
                  </a:schemeClr>
                </a:solidFill>
              </a:rPr>
              <a:t>caractères maximum espaces compris</a:t>
            </a: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D6E2C172-AA2D-4D91-BC9E-3DF1C6A75E31}"/>
              </a:ext>
            </a:extLst>
          </p:cNvPr>
          <p:cNvSpPr txBox="1">
            <a:spLocks/>
          </p:cNvSpPr>
          <p:nvPr/>
        </p:nvSpPr>
        <p:spPr>
          <a:xfrm>
            <a:off x="-1" y="1"/>
            <a:ext cx="10691813" cy="360000"/>
          </a:xfrm>
          <a:prstGeom prst="rect">
            <a:avLst/>
          </a:prstGeom>
        </p:spPr>
        <p:txBody>
          <a:bodyPr vert="horz" wrap="square" lIns="90000" tIns="90000" rIns="90000" bIns="90000" rtlCol="0" anchor="ctr" anchorCtr="0">
            <a:noAutofit/>
          </a:bodyPr>
          <a:lstStyle>
            <a:lvl1pPr algn="l" defTabSz="914400" rtl="0" eaLnBrk="1" latinLnBrk="0" hangingPunct="1">
              <a:lnSpc>
                <a:spcPct val="115000"/>
              </a:lnSpc>
              <a:spcBef>
                <a:spcPct val="0"/>
              </a:spcBef>
              <a:buNone/>
              <a:defRPr sz="3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000">
                <a:latin typeface="CorporateSBQ Light" panose="00000400000000000000" pitchFamily="2" charset="0"/>
              </a:rPr>
              <a:t>Marché de maîtrise d’œuvre pour la scénographie de l’exposition temporaire </a:t>
            </a:r>
            <a:r>
              <a:rPr lang="fr-FR" sz="1000">
                <a:latin typeface="CorporateSBQ Bold" panose="00000400000000000000" pitchFamily="2" charset="0"/>
              </a:rPr>
              <a:t>« Pompéi. La couleur retrouvée »</a:t>
            </a:r>
          </a:p>
          <a:p>
            <a:r>
              <a:rPr lang="fr-FR" sz="800">
                <a:latin typeface="CorporateSBQ Light" panose="00000400000000000000" pitchFamily="2" charset="0"/>
              </a:rPr>
              <a:t>Procédure </a:t>
            </a:r>
            <a:r>
              <a:rPr lang="fr-FR" sz="800" dirty="0">
                <a:latin typeface="CorporateSBQ Light" panose="00000400000000000000" pitchFamily="2" charset="0"/>
              </a:rPr>
              <a:t>restreinte avec négociation (PAN)</a:t>
            </a:r>
          </a:p>
        </p:txBody>
      </p:sp>
      <p:pic>
        <p:nvPicPr>
          <p:cNvPr id="10" name="Image 9" descr="Logo BNF • French Tech Central">
            <a:extLst>
              <a:ext uri="{FF2B5EF4-FFF2-40B4-BE49-F238E27FC236}">
                <a16:creationId xmlns:a16="http://schemas.microsoft.com/office/drawing/2014/main" id="{7ABEBEAA-8747-44B2-A4CD-F5105CDEF5A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883" t="33374" r="7978" b="35185"/>
          <a:stretch/>
        </p:blipFill>
        <p:spPr bwMode="auto">
          <a:xfrm>
            <a:off x="8671120" y="1"/>
            <a:ext cx="2020693" cy="360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8A5140D1-1A51-42B4-B928-6D0A1DC632D9}"/>
              </a:ext>
            </a:extLst>
          </p:cNvPr>
          <p:cNvSpPr/>
          <p:nvPr/>
        </p:nvSpPr>
        <p:spPr>
          <a:xfrm>
            <a:off x="360000" y="540000"/>
            <a:ext cx="9971813" cy="270000"/>
          </a:xfrm>
          <a:prstGeom prst="rect">
            <a:avLst/>
          </a:prstGeom>
          <a:solidFill>
            <a:schemeClr val="bg2">
              <a:lumMod val="25000"/>
            </a:schemeClr>
          </a:solidFill>
          <a:ln w="6350">
            <a:noFill/>
          </a:ln>
        </p:spPr>
        <p:txBody>
          <a:bodyPr wrap="square" tIns="36000" bIns="36000" anchor="ctr" anchorCtr="0">
            <a:noAutofit/>
          </a:bodyPr>
          <a:lstStyle/>
          <a:p>
            <a:r>
              <a:rPr lang="fr-FR" sz="1000">
                <a:solidFill>
                  <a:schemeClr val="bg1"/>
                </a:solidFill>
                <a:latin typeface="CorporateSBQ Bold" panose="00000400000000000000" pitchFamily="2" charset="0"/>
              </a:rPr>
              <a:t>NOTE D’INTENTION</a:t>
            </a:r>
            <a:endParaRPr lang="fr-FR" sz="1000" i="1" dirty="0">
              <a:solidFill>
                <a:schemeClr val="bg1"/>
              </a:solidFill>
              <a:latin typeface="CorporateSBQ Bold" panose="00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60630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au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1440366"/>
              </p:ext>
            </p:extLst>
          </p:nvPr>
        </p:nvGraphicFramePr>
        <p:xfrm>
          <a:off x="359999" y="1440000"/>
          <a:ext cx="9971813" cy="195898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73601">
                  <a:extLst>
                    <a:ext uri="{9D8B030D-6E8A-4147-A177-3AD203B41FA5}">
                      <a16:colId xmlns:a16="http://schemas.microsoft.com/office/drawing/2014/main" val="2277402067"/>
                    </a:ext>
                  </a:extLst>
                </a:gridCol>
                <a:gridCol w="1699491">
                  <a:extLst>
                    <a:ext uri="{9D8B030D-6E8A-4147-A177-3AD203B41FA5}">
                      <a16:colId xmlns:a16="http://schemas.microsoft.com/office/drawing/2014/main" val="2201825802"/>
                    </a:ext>
                  </a:extLst>
                </a:gridCol>
                <a:gridCol w="1205946">
                  <a:extLst>
                    <a:ext uri="{9D8B030D-6E8A-4147-A177-3AD203B41FA5}">
                      <a16:colId xmlns:a16="http://schemas.microsoft.com/office/drawing/2014/main" val="1423531602"/>
                    </a:ext>
                  </a:extLst>
                </a:gridCol>
                <a:gridCol w="1070061">
                  <a:extLst>
                    <a:ext uri="{9D8B030D-6E8A-4147-A177-3AD203B41FA5}">
                      <a16:colId xmlns:a16="http://schemas.microsoft.com/office/drawing/2014/main" val="2094842793"/>
                    </a:ext>
                  </a:extLst>
                </a:gridCol>
                <a:gridCol w="1035542">
                  <a:extLst>
                    <a:ext uri="{9D8B030D-6E8A-4147-A177-3AD203B41FA5}">
                      <a16:colId xmlns:a16="http://schemas.microsoft.com/office/drawing/2014/main" val="73242419"/>
                    </a:ext>
                  </a:extLst>
                </a:gridCol>
                <a:gridCol w="1070061">
                  <a:extLst>
                    <a:ext uri="{9D8B030D-6E8A-4147-A177-3AD203B41FA5}">
                      <a16:colId xmlns:a16="http://schemas.microsoft.com/office/drawing/2014/main" val="431455158"/>
                    </a:ext>
                  </a:extLst>
                </a:gridCol>
                <a:gridCol w="1070061">
                  <a:extLst>
                    <a:ext uri="{9D8B030D-6E8A-4147-A177-3AD203B41FA5}">
                      <a16:colId xmlns:a16="http://schemas.microsoft.com/office/drawing/2014/main" val="1946754093"/>
                    </a:ext>
                  </a:extLst>
                </a:gridCol>
                <a:gridCol w="1047050">
                  <a:extLst>
                    <a:ext uri="{9D8B030D-6E8A-4147-A177-3AD203B41FA5}">
                      <a16:colId xmlns:a16="http://schemas.microsoft.com/office/drawing/2014/main" val="2798028269"/>
                    </a:ext>
                  </a:extLst>
                </a:gridCol>
              </a:tblGrid>
              <a:tr h="343064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1000" u="none" strike="noStrike" dirty="0">
                          <a:effectLst/>
                          <a:latin typeface="Montserrat" panose="00000500000000000000" pitchFamily="50" charset="0"/>
                        </a:rPr>
                        <a:t>nom de la société</a:t>
                      </a:r>
                      <a:endParaRPr lang="fr-FR" sz="10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</a:txBody>
                  <a:tcPr marL="7458" marR="7458" marT="7458" marB="0" anchor="ctr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1000" u="none" strike="noStrike" dirty="0">
                          <a:effectLst/>
                          <a:latin typeface="Montserrat" panose="00000500000000000000" pitchFamily="50" charset="0"/>
                        </a:rPr>
                        <a:t>localisation</a:t>
                      </a:r>
                      <a:br>
                        <a:rPr lang="fr-FR" sz="1000" u="none" strike="noStrike" dirty="0">
                          <a:effectLst/>
                          <a:latin typeface="Montserrat" panose="00000500000000000000" pitchFamily="50" charset="0"/>
                        </a:rPr>
                      </a:br>
                      <a:r>
                        <a:rPr lang="fr-FR" sz="1000" u="none" strike="noStrike" dirty="0">
                          <a:effectLst/>
                          <a:latin typeface="Montserrat" panose="00000500000000000000" pitchFamily="50" charset="0"/>
                        </a:rPr>
                        <a:t>(ville/département)</a:t>
                      </a:r>
                      <a:endParaRPr lang="fr-FR" sz="10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</a:txBody>
                  <a:tcPr marL="7458" marR="7458" marT="7458" marB="0" anchor="ctr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1000" u="none" strike="noStrike" dirty="0">
                          <a:effectLst/>
                          <a:latin typeface="Montserrat" panose="00000500000000000000" pitchFamily="50" charset="0"/>
                        </a:rPr>
                        <a:t>année de création </a:t>
                      </a:r>
                      <a:endParaRPr lang="fr-FR" sz="10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</a:txBody>
                  <a:tcPr marL="7458" marR="7458" marT="7458" marB="0" anchor="ctr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1000" u="none" strike="noStrike" dirty="0">
                          <a:effectLst/>
                          <a:latin typeface="Montserrat" panose="00000500000000000000" pitchFamily="50" charset="0"/>
                        </a:rPr>
                        <a:t>années</a:t>
                      </a:r>
                      <a:endParaRPr lang="fr-FR" sz="10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</a:txBody>
                  <a:tcPr marL="7458" marR="7458" marT="7458" marB="0" anchor="ctr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fr-FR" sz="1000" u="none" strike="noStrike" dirty="0">
                          <a:effectLst/>
                          <a:latin typeface="Montserrat" panose="00000500000000000000" pitchFamily="50" charset="0"/>
                        </a:rPr>
                        <a:t>chiffres d'affaires</a:t>
                      </a:r>
                      <a:endParaRPr lang="fr-FR" sz="10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</a:txBody>
                  <a:tcPr marL="7458" marR="7458" marT="7458" marB="0" anchor="ctr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fr-FR" sz="1000" u="none" strike="noStrike" dirty="0">
                          <a:effectLst/>
                          <a:latin typeface="Montserrat" panose="00000500000000000000" pitchFamily="50" charset="0"/>
                        </a:rPr>
                        <a:t>effectifs</a:t>
                      </a:r>
                      <a:endParaRPr lang="fr-FR" sz="10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</a:txBody>
                  <a:tcPr marL="7458" marR="7458" marT="7458" marB="0" anchor="ctr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3256335"/>
                  </a:ext>
                </a:extLst>
              </a:tr>
              <a:tr h="578726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u="none" strike="noStrike" dirty="0">
                          <a:effectLst/>
                          <a:latin typeface="Montserrat" panose="00000500000000000000" pitchFamily="50" charset="0"/>
                        </a:rPr>
                        <a:t>total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</a:txBody>
                  <a:tcPr marL="7458" marR="7458" marT="7458" marB="0" anchor="ctr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u="none" strike="noStrike" dirty="0">
                          <a:effectLst/>
                          <a:latin typeface="Montserrat" panose="00000500000000000000" pitchFamily="50" charset="0"/>
                        </a:rPr>
                        <a:t>part liée à la capacité demandée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</a:txBody>
                  <a:tcPr marL="7458" marR="7458" marT="7458" marB="0" anchor="ctr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u="none" strike="noStrike" dirty="0">
                          <a:effectLst/>
                          <a:latin typeface="Montserrat" panose="00000500000000000000" pitchFamily="50" charset="0"/>
                        </a:rPr>
                        <a:t>total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</a:txBody>
                  <a:tcPr marL="7458" marR="7458" marT="7458" marB="0" anchor="ctr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u="none" strike="noStrike" dirty="0">
                          <a:effectLst/>
                          <a:latin typeface="Montserrat" panose="00000500000000000000" pitchFamily="50" charset="0"/>
                        </a:rPr>
                        <a:t>part liée à la capacité demandée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</a:txBody>
                  <a:tcPr marL="7458" marR="7458" marT="7458" marB="0" anchor="ctr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27969874"/>
                  </a:ext>
                </a:extLst>
              </a:tr>
              <a:tr h="362904">
                <a:tc rowSpan="3"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>
                          <a:effectLst/>
                          <a:latin typeface="Montserrat" panose="00000500000000000000" pitchFamily="50" charset="0"/>
                        </a:rPr>
                        <a:t> 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</a:txBody>
                  <a:tcPr marL="7458" marR="7458" marT="7458" marB="0" anchor="ctr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>
                          <a:effectLst/>
                          <a:latin typeface="Montserrat" panose="00000500000000000000" pitchFamily="50" charset="0"/>
                        </a:rPr>
                        <a:t> </a:t>
                      </a:r>
                      <a:endParaRPr lang="fr-FR" sz="1200" b="1" i="0" u="none" strike="noStrike" dirty="0">
                        <a:solidFill>
                          <a:srgbClr val="FF0000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</a:txBody>
                  <a:tcPr marL="7458" marR="7458" marT="7458" marB="0" anchor="ctr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>
                          <a:effectLst/>
                          <a:latin typeface="Montserrat" panose="00000500000000000000" pitchFamily="50" charset="0"/>
                        </a:rPr>
                        <a:t> 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</a:txBody>
                  <a:tcPr marL="7458" marR="7458" marT="7458" marB="0" anchor="ctr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>
                          <a:effectLst/>
                          <a:latin typeface="Montserrat" panose="00000500000000000000" pitchFamily="50" charset="0"/>
                        </a:rPr>
                        <a:t>2022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</a:txBody>
                  <a:tcPr marL="7458" marR="7458" marT="7458" marB="0" anchor="ctr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>
                          <a:effectLst/>
                          <a:latin typeface="Montserrat" panose="00000500000000000000" pitchFamily="50" charset="0"/>
                        </a:rPr>
                        <a:t> 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</a:txBody>
                  <a:tcPr marL="7458" marR="7458" marT="7458" marB="0" anchor="ctr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>
                          <a:effectLst/>
                          <a:latin typeface="Montserrat" panose="00000500000000000000" pitchFamily="50" charset="0"/>
                        </a:rPr>
                        <a:t> 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</a:txBody>
                  <a:tcPr marL="7458" marR="7458" marT="7458" marB="0" anchor="ctr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>
                          <a:effectLst/>
                          <a:latin typeface="Montserrat" panose="00000500000000000000" pitchFamily="50" charset="0"/>
                        </a:rPr>
                        <a:t> 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</a:txBody>
                  <a:tcPr marL="7458" marR="7458" marT="7458" marB="0" anchor="ctr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>
                          <a:effectLst/>
                          <a:latin typeface="Montserrat" panose="00000500000000000000" pitchFamily="50" charset="0"/>
                        </a:rPr>
                        <a:t> 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</a:txBody>
                  <a:tcPr marL="7458" marR="7458" marT="7458" marB="0" anchor="ctr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50704585"/>
                  </a:ext>
                </a:extLst>
              </a:tr>
              <a:tr h="357273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>
                          <a:effectLst/>
                          <a:latin typeface="Montserrat" panose="00000500000000000000" pitchFamily="50" charset="0"/>
                        </a:rPr>
                        <a:t>2023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</a:txBody>
                  <a:tcPr marL="7458" marR="7458" marT="7458" marB="0" anchor="ctr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>
                          <a:effectLst/>
                          <a:latin typeface="Montserrat" panose="00000500000000000000" pitchFamily="50" charset="0"/>
                        </a:rPr>
                        <a:t> 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</a:txBody>
                  <a:tcPr marL="7458" marR="7458" marT="7458" marB="0" anchor="ctr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>
                          <a:effectLst/>
                          <a:latin typeface="Montserrat" panose="00000500000000000000" pitchFamily="50" charset="0"/>
                        </a:rPr>
                        <a:t> 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</a:txBody>
                  <a:tcPr marL="7458" marR="7458" marT="7458" marB="0" anchor="ctr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>
                          <a:effectLst/>
                          <a:latin typeface="Montserrat" panose="00000500000000000000" pitchFamily="50" charset="0"/>
                        </a:rPr>
                        <a:t> 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</a:txBody>
                  <a:tcPr marL="7458" marR="7458" marT="7458" marB="0" anchor="ctr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>
                          <a:effectLst/>
                          <a:latin typeface="Montserrat" panose="00000500000000000000" pitchFamily="50" charset="0"/>
                        </a:rPr>
                        <a:t> 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</a:txBody>
                  <a:tcPr marL="7458" marR="7458" marT="7458" marB="0" anchor="ctr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78671049"/>
                  </a:ext>
                </a:extLst>
              </a:tr>
              <a:tr h="317015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>
                          <a:effectLst/>
                          <a:latin typeface="Montserrat" panose="00000500000000000000" pitchFamily="50" charset="0"/>
                        </a:rPr>
                        <a:t>2024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</a:txBody>
                  <a:tcPr marL="7458" marR="7458" marT="7458" marB="0" anchor="ctr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>
                          <a:effectLst/>
                          <a:latin typeface="Montserrat" panose="00000500000000000000" pitchFamily="50" charset="0"/>
                        </a:rPr>
                        <a:t> 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</a:txBody>
                  <a:tcPr marL="7458" marR="7458" marT="7458" marB="0" anchor="ctr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>
                          <a:effectLst/>
                          <a:latin typeface="Montserrat" panose="00000500000000000000" pitchFamily="50" charset="0"/>
                        </a:rPr>
                        <a:t> 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</a:txBody>
                  <a:tcPr marL="7458" marR="7458" marT="7458" marB="0" anchor="ctr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>
                          <a:effectLst/>
                          <a:latin typeface="Montserrat" panose="00000500000000000000" pitchFamily="50" charset="0"/>
                        </a:rPr>
                        <a:t> 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</a:txBody>
                  <a:tcPr marL="7458" marR="7458" marT="7458" marB="0" anchor="ctr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>
                          <a:effectLst/>
                          <a:latin typeface="Montserrat" panose="00000500000000000000" pitchFamily="50" charset="0"/>
                        </a:rPr>
                        <a:t> 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</a:txBody>
                  <a:tcPr marL="7458" marR="7458" marT="7458" marB="0" anchor="ctr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97749734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C58A215D-B17C-48C1-BFD6-9BB605AD8137}"/>
              </a:ext>
            </a:extLst>
          </p:cNvPr>
          <p:cNvSpPr/>
          <p:nvPr/>
        </p:nvSpPr>
        <p:spPr>
          <a:xfrm>
            <a:off x="360000" y="360002"/>
            <a:ext cx="9972000" cy="1080000"/>
          </a:xfrm>
          <a:prstGeom prst="rect">
            <a:avLst/>
          </a:prstGeom>
        </p:spPr>
        <p:txBody>
          <a:bodyPr wrap="square" tIns="90000" bIns="90000" anchor="ctr" anchorCtr="0">
            <a:noAutofit/>
          </a:bodyPr>
          <a:lstStyle/>
          <a:p>
            <a:r>
              <a:rPr lang="fr-FR" sz="1213">
                <a:latin typeface="CorporateSBQ Light" panose="00000400000000000000" pitchFamily="2" charset="0"/>
              </a:rPr>
              <a:t>Identification des membres du groupement (chiffres d’affaires et effectifs) :</a:t>
            </a:r>
          </a:p>
          <a:p>
            <a:endParaRPr lang="fr-FR" sz="1213">
              <a:latin typeface="CorporateSBQ Bold" panose="00000400000000000000" pitchFamily="2" charset="0"/>
            </a:endParaRPr>
          </a:p>
          <a:p>
            <a:r>
              <a:rPr lang="fr-FR" sz="1213">
                <a:latin typeface="CorporateSBQ Bold" panose="00000400000000000000" pitchFamily="2" charset="0"/>
              </a:rPr>
              <a:t>SCENOGRAPHE (</a:t>
            </a:r>
            <a:r>
              <a:rPr lang="fr-FR" sz="1213">
                <a:solidFill>
                  <a:srgbClr val="FF0000"/>
                </a:solidFill>
                <a:latin typeface="CorporateSBQ Bold" panose="00000400000000000000" pitchFamily="2" charset="0"/>
              </a:rPr>
              <a:t>MANDATAIRE</a:t>
            </a:r>
            <a:r>
              <a:rPr lang="fr-FR" sz="1213">
                <a:latin typeface="CorporateSBQ Bold" panose="00000400000000000000" pitchFamily="2" charset="0"/>
              </a:rPr>
              <a:t>)</a:t>
            </a:r>
            <a:endParaRPr lang="fr-FR" sz="1213" dirty="0">
              <a:latin typeface="CorporateSBQ Bold" panose="00000400000000000000" pitchFamily="2" charset="0"/>
            </a:endParaRP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D6E2C172-AA2D-4D91-BC9E-3DF1C6A75E31}"/>
              </a:ext>
            </a:extLst>
          </p:cNvPr>
          <p:cNvSpPr txBox="1">
            <a:spLocks/>
          </p:cNvSpPr>
          <p:nvPr/>
        </p:nvSpPr>
        <p:spPr>
          <a:xfrm>
            <a:off x="-1" y="1"/>
            <a:ext cx="10691813" cy="360000"/>
          </a:xfrm>
          <a:prstGeom prst="rect">
            <a:avLst/>
          </a:prstGeom>
        </p:spPr>
        <p:txBody>
          <a:bodyPr vert="horz" wrap="square" lIns="90000" tIns="90000" rIns="90000" bIns="90000" rtlCol="0" anchor="ctr" anchorCtr="0">
            <a:noAutofit/>
          </a:bodyPr>
          <a:lstStyle>
            <a:lvl1pPr algn="l" defTabSz="914400" rtl="0" eaLnBrk="1" latinLnBrk="0" hangingPunct="1">
              <a:lnSpc>
                <a:spcPct val="115000"/>
              </a:lnSpc>
              <a:spcBef>
                <a:spcPct val="0"/>
              </a:spcBef>
              <a:buNone/>
              <a:defRPr sz="3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000">
                <a:latin typeface="CorporateSBQ Light" panose="00000400000000000000" pitchFamily="2" charset="0"/>
              </a:rPr>
              <a:t>Marché de maîtrise d’œuvre pour la scénographie de l’exposition temporaire </a:t>
            </a:r>
            <a:r>
              <a:rPr lang="fr-FR" sz="1000">
                <a:latin typeface="CorporateSBQ Bold" panose="00000400000000000000" pitchFamily="2" charset="0"/>
              </a:rPr>
              <a:t>« Pompéi. La couleur retrouvée »</a:t>
            </a:r>
          </a:p>
          <a:p>
            <a:r>
              <a:rPr lang="fr-FR" sz="800">
                <a:latin typeface="CorporateSBQ Light" panose="00000400000000000000" pitchFamily="2" charset="0"/>
              </a:rPr>
              <a:t>Procédure </a:t>
            </a:r>
            <a:r>
              <a:rPr lang="fr-FR" sz="800" dirty="0">
                <a:latin typeface="CorporateSBQ Light" panose="00000400000000000000" pitchFamily="2" charset="0"/>
              </a:rPr>
              <a:t>restreinte avec négociation (PAN)</a:t>
            </a:r>
          </a:p>
        </p:txBody>
      </p:sp>
      <p:pic>
        <p:nvPicPr>
          <p:cNvPr id="10" name="Image 9" descr="Logo BNF • French Tech Central">
            <a:extLst>
              <a:ext uri="{FF2B5EF4-FFF2-40B4-BE49-F238E27FC236}">
                <a16:creationId xmlns:a16="http://schemas.microsoft.com/office/drawing/2014/main" id="{7ABEBEAA-8747-44B2-A4CD-F5105CDEF5A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883" t="33374" r="7978" b="35185"/>
          <a:stretch/>
        </p:blipFill>
        <p:spPr bwMode="auto">
          <a:xfrm>
            <a:off x="8671120" y="1"/>
            <a:ext cx="2020693" cy="360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35D5C210-963A-4465-BE44-792EF5F2C6BF}"/>
              </a:ext>
            </a:extLst>
          </p:cNvPr>
          <p:cNvSpPr/>
          <p:nvPr/>
        </p:nvSpPr>
        <p:spPr>
          <a:xfrm>
            <a:off x="0" y="4319999"/>
            <a:ext cx="10691813" cy="360000"/>
          </a:xfrm>
          <a:prstGeom prst="rect">
            <a:avLst/>
          </a:prstGeom>
        </p:spPr>
        <p:txBody>
          <a:bodyPr wrap="square" tIns="90000" bIns="90000" anchor="ctr" anchorCtr="0">
            <a:noAutofit/>
          </a:bodyPr>
          <a:lstStyle/>
          <a:p>
            <a:pPr algn="ctr"/>
            <a:r>
              <a:rPr lang="fr-FR" sz="1102" i="1">
                <a:solidFill>
                  <a:srgbClr val="C00000"/>
                </a:solidFill>
                <a:latin typeface="Montserrat" panose="00000500000000000000" pitchFamily="50" charset="0"/>
              </a:rPr>
              <a:t>Merci d’annexer au présent document le.s CV de l’équipe en charge de l’exécution du présent marché.</a:t>
            </a:r>
            <a:endParaRPr lang="fr-FR" sz="1102" i="1" dirty="0">
              <a:solidFill>
                <a:srgbClr val="C00000"/>
              </a:solidFill>
              <a:latin typeface="Montserrat" panose="00000500000000000000" pitchFamily="50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E982E6D-7B74-45D9-9AC0-B6F338170BAF}"/>
              </a:ext>
            </a:extLst>
          </p:cNvPr>
          <p:cNvSpPr/>
          <p:nvPr/>
        </p:nvSpPr>
        <p:spPr>
          <a:xfrm>
            <a:off x="359998" y="4679999"/>
            <a:ext cx="9972000" cy="2520000"/>
          </a:xfrm>
          <a:prstGeom prst="rect">
            <a:avLst/>
          </a:prstGeom>
          <a:ln w="6350">
            <a:solidFill>
              <a:schemeClr val="tx1"/>
            </a:solidFill>
          </a:ln>
        </p:spPr>
        <p:txBody>
          <a:bodyPr tIns="90000" bIns="90000">
            <a:noAutofit/>
          </a:bodyPr>
          <a:lstStyle/>
          <a:p>
            <a:r>
              <a:rPr lang="fr-FR" sz="120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Description du matériel et de l’équipement technique dont le candidat disposera pour la réalisation du marché </a:t>
            </a:r>
            <a:r>
              <a:rPr lang="fr-FR" sz="120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</a:p>
          <a:p>
            <a:endParaRPr lang="fr-FR" sz="120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fr-FR" sz="1000" i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À remplir par le candidat - Police Calibri 10 – Ne pas dépasser le cadre. </a:t>
            </a:r>
            <a:endParaRPr lang="fr-FR" sz="1000" i="1" u="sng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fr-FR" sz="12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89475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au 2"/>
          <p:cNvGraphicFramePr>
            <a:graphicFrameLocks noGrp="1"/>
          </p:cNvGraphicFramePr>
          <p:nvPr>
            <p:extLst/>
          </p:nvPr>
        </p:nvGraphicFramePr>
        <p:xfrm>
          <a:off x="359999" y="1440000"/>
          <a:ext cx="9971813" cy="195898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73601">
                  <a:extLst>
                    <a:ext uri="{9D8B030D-6E8A-4147-A177-3AD203B41FA5}">
                      <a16:colId xmlns:a16="http://schemas.microsoft.com/office/drawing/2014/main" val="2277402067"/>
                    </a:ext>
                  </a:extLst>
                </a:gridCol>
                <a:gridCol w="1699491">
                  <a:extLst>
                    <a:ext uri="{9D8B030D-6E8A-4147-A177-3AD203B41FA5}">
                      <a16:colId xmlns:a16="http://schemas.microsoft.com/office/drawing/2014/main" val="2201825802"/>
                    </a:ext>
                  </a:extLst>
                </a:gridCol>
                <a:gridCol w="1205946">
                  <a:extLst>
                    <a:ext uri="{9D8B030D-6E8A-4147-A177-3AD203B41FA5}">
                      <a16:colId xmlns:a16="http://schemas.microsoft.com/office/drawing/2014/main" val="1423531602"/>
                    </a:ext>
                  </a:extLst>
                </a:gridCol>
                <a:gridCol w="1070061">
                  <a:extLst>
                    <a:ext uri="{9D8B030D-6E8A-4147-A177-3AD203B41FA5}">
                      <a16:colId xmlns:a16="http://schemas.microsoft.com/office/drawing/2014/main" val="2094842793"/>
                    </a:ext>
                  </a:extLst>
                </a:gridCol>
                <a:gridCol w="1035542">
                  <a:extLst>
                    <a:ext uri="{9D8B030D-6E8A-4147-A177-3AD203B41FA5}">
                      <a16:colId xmlns:a16="http://schemas.microsoft.com/office/drawing/2014/main" val="73242419"/>
                    </a:ext>
                  </a:extLst>
                </a:gridCol>
                <a:gridCol w="1070061">
                  <a:extLst>
                    <a:ext uri="{9D8B030D-6E8A-4147-A177-3AD203B41FA5}">
                      <a16:colId xmlns:a16="http://schemas.microsoft.com/office/drawing/2014/main" val="431455158"/>
                    </a:ext>
                  </a:extLst>
                </a:gridCol>
                <a:gridCol w="1070061">
                  <a:extLst>
                    <a:ext uri="{9D8B030D-6E8A-4147-A177-3AD203B41FA5}">
                      <a16:colId xmlns:a16="http://schemas.microsoft.com/office/drawing/2014/main" val="1946754093"/>
                    </a:ext>
                  </a:extLst>
                </a:gridCol>
                <a:gridCol w="1047050">
                  <a:extLst>
                    <a:ext uri="{9D8B030D-6E8A-4147-A177-3AD203B41FA5}">
                      <a16:colId xmlns:a16="http://schemas.microsoft.com/office/drawing/2014/main" val="2798028269"/>
                    </a:ext>
                  </a:extLst>
                </a:gridCol>
              </a:tblGrid>
              <a:tr h="343064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1000" u="none" strike="noStrike" dirty="0">
                          <a:effectLst/>
                          <a:latin typeface="Montserrat" panose="00000500000000000000" pitchFamily="50" charset="0"/>
                        </a:rPr>
                        <a:t>nom de la société</a:t>
                      </a:r>
                      <a:endParaRPr lang="fr-FR" sz="10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</a:txBody>
                  <a:tcPr marL="7458" marR="7458" marT="7458" marB="0" anchor="ctr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1000" u="none" strike="noStrike" dirty="0">
                          <a:effectLst/>
                          <a:latin typeface="Montserrat" panose="00000500000000000000" pitchFamily="50" charset="0"/>
                        </a:rPr>
                        <a:t>localisation</a:t>
                      </a:r>
                      <a:br>
                        <a:rPr lang="fr-FR" sz="1000" u="none" strike="noStrike" dirty="0">
                          <a:effectLst/>
                          <a:latin typeface="Montserrat" panose="00000500000000000000" pitchFamily="50" charset="0"/>
                        </a:rPr>
                      </a:br>
                      <a:r>
                        <a:rPr lang="fr-FR" sz="1000" u="none" strike="noStrike" dirty="0">
                          <a:effectLst/>
                          <a:latin typeface="Montserrat" panose="00000500000000000000" pitchFamily="50" charset="0"/>
                        </a:rPr>
                        <a:t>(ville/département)</a:t>
                      </a:r>
                      <a:endParaRPr lang="fr-FR" sz="10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</a:txBody>
                  <a:tcPr marL="7458" marR="7458" marT="7458" marB="0" anchor="ctr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1000" u="none" strike="noStrike" dirty="0">
                          <a:effectLst/>
                          <a:latin typeface="Montserrat" panose="00000500000000000000" pitchFamily="50" charset="0"/>
                        </a:rPr>
                        <a:t>année de création </a:t>
                      </a:r>
                      <a:endParaRPr lang="fr-FR" sz="10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</a:txBody>
                  <a:tcPr marL="7458" marR="7458" marT="7458" marB="0" anchor="ctr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1000" u="none" strike="noStrike" dirty="0">
                          <a:effectLst/>
                          <a:latin typeface="Montserrat" panose="00000500000000000000" pitchFamily="50" charset="0"/>
                        </a:rPr>
                        <a:t>années</a:t>
                      </a:r>
                      <a:endParaRPr lang="fr-FR" sz="10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</a:txBody>
                  <a:tcPr marL="7458" marR="7458" marT="7458" marB="0" anchor="ctr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fr-FR" sz="1000" u="none" strike="noStrike" dirty="0">
                          <a:effectLst/>
                          <a:latin typeface="Montserrat" panose="00000500000000000000" pitchFamily="50" charset="0"/>
                        </a:rPr>
                        <a:t>chiffres d'affaires</a:t>
                      </a:r>
                      <a:endParaRPr lang="fr-FR" sz="10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</a:txBody>
                  <a:tcPr marL="7458" marR="7458" marT="7458" marB="0" anchor="ctr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fr-FR" sz="1000" u="none" strike="noStrike" dirty="0">
                          <a:effectLst/>
                          <a:latin typeface="Montserrat" panose="00000500000000000000" pitchFamily="50" charset="0"/>
                        </a:rPr>
                        <a:t>effectifs</a:t>
                      </a:r>
                      <a:endParaRPr lang="fr-FR" sz="10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</a:txBody>
                  <a:tcPr marL="7458" marR="7458" marT="7458" marB="0" anchor="ctr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3256335"/>
                  </a:ext>
                </a:extLst>
              </a:tr>
              <a:tr h="578726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u="none" strike="noStrike" dirty="0">
                          <a:effectLst/>
                          <a:latin typeface="Montserrat" panose="00000500000000000000" pitchFamily="50" charset="0"/>
                        </a:rPr>
                        <a:t>total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</a:txBody>
                  <a:tcPr marL="7458" marR="7458" marT="7458" marB="0" anchor="ctr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u="none" strike="noStrike" dirty="0">
                          <a:effectLst/>
                          <a:latin typeface="Montserrat" panose="00000500000000000000" pitchFamily="50" charset="0"/>
                        </a:rPr>
                        <a:t>part liée à la capacité demandée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</a:txBody>
                  <a:tcPr marL="7458" marR="7458" marT="7458" marB="0" anchor="ctr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u="none" strike="noStrike" dirty="0">
                          <a:effectLst/>
                          <a:latin typeface="Montserrat" panose="00000500000000000000" pitchFamily="50" charset="0"/>
                        </a:rPr>
                        <a:t>total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</a:txBody>
                  <a:tcPr marL="7458" marR="7458" marT="7458" marB="0" anchor="ctr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u="none" strike="noStrike" dirty="0">
                          <a:effectLst/>
                          <a:latin typeface="Montserrat" panose="00000500000000000000" pitchFamily="50" charset="0"/>
                        </a:rPr>
                        <a:t>part liée à la capacité demandée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</a:txBody>
                  <a:tcPr marL="7458" marR="7458" marT="7458" marB="0" anchor="ctr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27969874"/>
                  </a:ext>
                </a:extLst>
              </a:tr>
              <a:tr h="362904">
                <a:tc rowSpan="3"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>
                          <a:effectLst/>
                          <a:latin typeface="Montserrat" panose="00000500000000000000" pitchFamily="50" charset="0"/>
                        </a:rPr>
                        <a:t> 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</a:txBody>
                  <a:tcPr marL="7458" marR="7458" marT="7458" marB="0" anchor="ctr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>
                          <a:effectLst/>
                          <a:latin typeface="Montserrat" panose="00000500000000000000" pitchFamily="50" charset="0"/>
                        </a:rPr>
                        <a:t> </a:t>
                      </a:r>
                      <a:endParaRPr lang="fr-FR" sz="1200" b="1" i="0" u="none" strike="noStrike" dirty="0">
                        <a:solidFill>
                          <a:srgbClr val="FF0000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</a:txBody>
                  <a:tcPr marL="7458" marR="7458" marT="7458" marB="0" anchor="ctr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>
                          <a:effectLst/>
                          <a:latin typeface="Montserrat" panose="00000500000000000000" pitchFamily="50" charset="0"/>
                        </a:rPr>
                        <a:t> 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</a:txBody>
                  <a:tcPr marL="7458" marR="7458" marT="7458" marB="0" anchor="ctr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>
                          <a:effectLst/>
                          <a:latin typeface="Montserrat" panose="00000500000000000000" pitchFamily="50" charset="0"/>
                        </a:rPr>
                        <a:t>2022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</a:txBody>
                  <a:tcPr marL="7458" marR="7458" marT="7458" marB="0" anchor="ctr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>
                          <a:effectLst/>
                          <a:latin typeface="Montserrat" panose="00000500000000000000" pitchFamily="50" charset="0"/>
                        </a:rPr>
                        <a:t> 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</a:txBody>
                  <a:tcPr marL="7458" marR="7458" marT="7458" marB="0" anchor="ctr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>
                          <a:effectLst/>
                          <a:latin typeface="Montserrat" panose="00000500000000000000" pitchFamily="50" charset="0"/>
                        </a:rPr>
                        <a:t> 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</a:txBody>
                  <a:tcPr marL="7458" marR="7458" marT="7458" marB="0" anchor="ctr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>
                          <a:effectLst/>
                          <a:latin typeface="Montserrat" panose="00000500000000000000" pitchFamily="50" charset="0"/>
                        </a:rPr>
                        <a:t> 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</a:txBody>
                  <a:tcPr marL="7458" marR="7458" marT="7458" marB="0" anchor="ctr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>
                          <a:effectLst/>
                          <a:latin typeface="Montserrat" panose="00000500000000000000" pitchFamily="50" charset="0"/>
                        </a:rPr>
                        <a:t> 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</a:txBody>
                  <a:tcPr marL="7458" marR="7458" marT="7458" marB="0" anchor="ctr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50704585"/>
                  </a:ext>
                </a:extLst>
              </a:tr>
              <a:tr h="357273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>
                          <a:effectLst/>
                          <a:latin typeface="Montserrat" panose="00000500000000000000" pitchFamily="50" charset="0"/>
                        </a:rPr>
                        <a:t>2023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</a:txBody>
                  <a:tcPr marL="7458" marR="7458" marT="7458" marB="0" anchor="ctr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>
                          <a:effectLst/>
                          <a:latin typeface="Montserrat" panose="00000500000000000000" pitchFamily="50" charset="0"/>
                        </a:rPr>
                        <a:t> 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</a:txBody>
                  <a:tcPr marL="7458" marR="7458" marT="7458" marB="0" anchor="ctr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>
                          <a:effectLst/>
                          <a:latin typeface="Montserrat" panose="00000500000000000000" pitchFamily="50" charset="0"/>
                        </a:rPr>
                        <a:t> 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</a:txBody>
                  <a:tcPr marL="7458" marR="7458" marT="7458" marB="0" anchor="ctr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>
                          <a:effectLst/>
                          <a:latin typeface="Montserrat" panose="00000500000000000000" pitchFamily="50" charset="0"/>
                        </a:rPr>
                        <a:t> 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</a:txBody>
                  <a:tcPr marL="7458" marR="7458" marT="7458" marB="0" anchor="ctr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>
                          <a:effectLst/>
                          <a:latin typeface="Montserrat" panose="00000500000000000000" pitchFamily="50" charset="0"/>
                        </a:rPr>
                        <a:t> 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</a:txBody>
                  <a:tcPr marL="7458" marR="7458" marT="7458" marB="0" anchor="ctr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78671049"/>
                  </a:ext>
                </a:extLst>
              </a:tr>
              <a:tr h="317015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>
                          <a:effectLst/>
                          <a:latin typeface="Montserrat" panose="00000500000000000000" pitchFamily="50" charset="0"/>
                        </a:rPr>
                        <a:t>2024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</a:txBody>
                  <a:tcPr marL="7458" marR="7458" marT="7458" marB="0" anchor="ctr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>
                          <a:effectLst/>
                          <a:latin typeface="Montserrat" panose="00000500000000000000" pitchFamily="50" charset="0"/>
                        </a:rPr>
                        <a:t> 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</a:txBody>
                  <a:tcPr marL="7458" marR="7458" marT="7458" marB="0" anchor="ctr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>
                          <a:effectLst/>
                          <a:latin typeface="Montserrat" panose="00000500000000000000" pitchFamily="50" charset="0"/>
                        </a:rPr>
                        <a:t> 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</a:txBody>
                  <a:tcPr marL="7458" marR="7458" marT="7458" marB="0" anchor="ctr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>
                          <a:effectLst/>
                          <a:latin typeface="Montserrat" panose="00000500000000000000" pitchFamily="50" charset="0"/>
                        </a:rPr>
                        <a:t> 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</a:txBody>
                  <a:tcPr marL="7458" marR="7458" marT="7458" marB="0" anchor="ctr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>
                          <a:effectLst/>
                          <a:latin typeface="Montserrat" panose="00000500000000000000" pitchFamily="50" charset="0"/>
                        </a:rPr>
                        <a:t> 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</a:txBody>
                  <a:tcPr marL="7458" marR="7458" marT="7458" marB="0" anchor="ctr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97749734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C58A215D-B17C-48C1-BFD6-9BB605AD8137}"/>
              </a:ext>
            </a:extLst>
          </p:cNvPr>
          <p:cNvSpPr/>
          <p:nvPr/>
        </p:nvSpPr>
        <p:spPr>
          <a:xfrm>
            <a:off x="360000" y="360002"/>
            <a:ext cx="9972000" cy="1080000"/>
          </a:xfrm>
          <a:prstGeom prst="rect">
            <a:avLst/>
          </a:prstGeom>
        </p:spPr>
        <p:txBody>
          <a:bodyPr wrap="square" tIns="90000" bIns="90000" anchor="ctr" anchorCtr="0">
            <a:noAutofit/>
          </a:bodyPr>
          <a:lstStyle/>
          <a:p>
            <a:r>
              <a:rPr lang="fr-FR" sz="1213">
                <a:latin typeface="CorporateSBQ Light" panose="00000400000000000000" pitchFamily="2" charset="0"/>
              </a:rPr>
              <a:t>Identification des membres du groupement (chiffres d’affaires et effectifs) :</a:t>
            </a:r>
          </a:p>
          <a:p>
            <a:endParaRPr lang="fr-FR" sz="1213">
              <a:latin typeface="CorporateSBQ Bold" panose="00000400000000000000" pitchFamily="2" charset="0"/>
            </a:endParaRPr>
          </a:p>
          <a:p>
            <a:r>
              <a:rPr lang="fr-FR" sz="1213">
                <a:latin typeface="CorporateSBQ Bold" panose="00000400000000000000" pitchFamily="2" charset="0"/>
              </a:rPr>
              <a:t>GRAPHISTE</a:t>
            </a:r>
            <a:endParaRPr lang="fr-FR" sz="1213" dirty="0">
              <a:latin typeface="CorporateSBQ Bold" panose="00000400000000000000" pitchFamily="2" charset="0"/>
            </a:endParaRP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D6E2C172-AA2D-4D91-BC9E-3DF1C6A75E31}"/>
              </a:ext>
            </a:extLst>
          </p:cNvPr>
          <p:cNvSpPr txBox="1">
            <a:spLocks/>
          </p:cNvSpPr>
          <p:nvPr/>
        </p:nvSpPr>
        <p:spPr>
          <a:xfrm>
            <a:off x="-1" y="1"/>
            <a:ext cx="10691813" cy="360000"/>
          </a:xfrm>
          <a:prstGeom prst="rect">
            <a:avLst/>
          </a:prstGeom>
        </p:spPr>
        <p:txBody>
          <a:bodyPr vert="horz" wrap="square" lIns="90000" tIns="90000" rIns="90000" bIns="90000" rtlCol="0" anchor="ctr" anchorCtr="0">
            <a:noAutofit/>
          </a:bodyPr>
          <a:lstStyle>
            <a:lvl1pPr algn="l" defTabSz="914400" rtl="0" eaLnBrk="1" latinLnBrk="0" hangingPunct="1">
              <a:lnSpc>
                <a:spcPct val="115000"/>
              </a:lnSpc>
              <a:spcBef>
                <a:spcPct val="0"/>
              </a:spcBef>
              <a:buNone/>
              <a:defRPr sz="3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000">
                <a:latin typeface="CorporateSBQ Light" panose="00000400000000000000" pitchFamily="2" charset="0"/>
              </a:rPr>
              <a:t>Marché de maîtrise d’œuvre pour la scénographie de l’exposition temporaire </a:t>
            </a:r>
            <a:r>
              <a:rPr lang="fr-FR" sz="1000">
                <a:latin typeface="CorporateSBQ Bold" panose="00000400000000000000" pitchFamily="2" charset="0"/>
              </a:rPr>
              <a:t>« Pompéi. La couleur retrouvée »</a:t>
            </a:r>
          </a:p>
          <a:p>
            <a:r>
              <a:rPr lang="fr-FR" sz="800">
                <a:latin typeface="CorporateSBQ Light" panose="00000400000000000000" pitchFamily="2" charset="0"/>
              </a:rPr>
              <a:t>Procédure </a:t>
            </a:r>
            <a:r>
              <a:rPr lang="fr-FR" sz="800" dirty="0">
                <a:latin typeface="CorporateSBQ Light" panose="00000400000000000000" pitchFamily="2" charset="0"/>
              </a:rPr>
              <a:t>restreinte avec négociation (PAN)</a:t>
            </a:r>
          </a:p>
        </p:txBody>
      </p:sp>
      <p:pic>
        <p:nvPicPr>
          <p:cNvPr id="10" name="Image 9" descr="Logo BNF • French Tech Central">
            <a:extLst>
              <a:ext uri="{FF2B5EF4-FFF2-40B4-BE49-F238E27FC236}">
                <a16:creationId xmlns:a16="http://schemas.microsoft.com/office/drawing/2014/main" id="{7ABEBEAA-8747-44B2-A4CD-F5105CDEF5A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883" t="33374" r="7978" b="35185"/>
          <a:stretch/>
        </p:blipFill>
        <p:spPr bwMode="auto">
          <a:xfrm>
            <a:off x="8671120" y="1"/>
            <a:ext cx="2020693" cy="360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3AD429F8-96E4-4817-820F-00BD254218D5}"/>
              </a:ext>
            </a:extLst>
          </p:cNvPr>
          <p:cNvSpPr/>
          <p:nvPr/>
        </p:nvSpPr>
        <p:spPr>
          <a:xfrm>
            <a:off x="359998" y="4679999"/>
            <a:ext cx="9972000" cy="2520000"/>
          </a:xfrm>
          <a:prstGeom prst="rect">
            <a:avLst/>
          </a:prstGeom>
          <a:ln w="6350">
            <a:solidFill>
              <a:schemeClr val="tx1"/>
            </a:solidFill>
          </a:ln>
        </p:spPr>
        <p:txBody>
          <a:bodyPr tIns="90000" bIns="90000">
            <a:noAutofit/>
          </a:bodyPr>
          <a:lstStyle/>
          <a:p>
            <a:r>
              <a:rPr lang="fr-FR" sz="120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Description du matériel et de l’équipement technique dont le candidat disposera pour la réalisation du marché </a:t>
            </a:r>
            <a:r>
              <a:rPr lang="fr-FR" sz="120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</a:p>
          <a:p>
            <a:endParaRPr lang="fr-FR" sz="120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fr-FR" sz="1000" i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À remplir par le candidat - Police Calibri 10 – Ne pas dépasser le cadre. </a:t>
            </a:r>
            <a:endParaRPr lang="fr-FR" sz="1000" i="1" u="sng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fr-FR" sz="12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EC34BAB-9AA2-4522-9944-A06A9806B7C2}"/>
              </a:ext>
            </a:extLst>
          </p:cNvPr>
          <p:cNvSpPr/>
          <p:nvPr/>
        </p:nvSpPr>
        <p:spPr>
          <a:xfrm>
            <a:off x="0" y="4319999"/>
            <a:ext cx="10691813" cy="360000"/>
          </a:xfrm>
          <a:prstGeom prst="rect">
            <a:avLst/>
          </a:prstGeom>
        </p:spPr>
        <p:txBody>
          <a:bodyPr wrap="square" tIns="90000" bIns="90000" anchor="ctr" anchorCtr="0">
            <a:noAutofit/>
          </a:bodyPr>
          <a:lstStyle/>
          <a:p>
            <a:pPr algn="ctr"/>
            <a:r>
              <a:rPr lang="fr-FR" sz="1102" i="1">
                <a:solidFill>
                  <a:srgbClr val="C00000"/>
                </a:solidFill>
                <a:latin typeface="Montserrat" panose="00000500000000000000" pitchFamily="50" charset="0"/>
              </a:rPr>
              <a:t>Merci d’annexer au présent document le.s CV de l’équipe en charge de l’exécution du présent marché.</a:t>
            </a:r>
            <a:endParaRPr lang="fr-FR" sz="1102" i="1" dirty="0">
              <a:solidFill>
                <a:srgbClr val="C00000"/>
              </a:solidFill>
              <a:latin typeface="Montserrat" panose="000005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83783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au 2"/>
          <p:cNvGraphicFramePr>
            <a:graphicFrameLocks noGrp="1"/>
          </p:cNvGraphicFramePr>
          <p:nvPr>
            <p:extLst/>
          </p:nvPr>
        </p:nvGraphicFramePr>
        <p:xfrm>
          <a:off x="359999" y="1440000"/>
          <a:ext cx="9971813" cy="195898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73601">
                  <a:extLst>
                    <a:ext uri="{9D8B030D-6E8A-4147-A177-3AD203B41FA5}">
                      <a16:colId xmlns:a16="http://schemas.microsoft.com/office/drawing/2014/main" val="2277402067"/>
                    </a:ext>
                  </a:extLst>
                </a:gridCol>
                <a:gridCol w="1699491">
                  <a:extLst>
                    <a:ext uri="{9D8B030D-6E8A-4147-A177-3AD203B41FA5}">
                      <a16:colId xmlns:a16="http://schemas.microsoft.com/office/drawing/2014/main" val="2201825802"/>
                    </a:ext>
                  </a:extLst>
                </a:gridCol>
                <a:gridCol w="1205946">
                  <a:extLst>
                    <a:ext uri="{9D8B030D-6E8A-4147-A177-3AD203B41FA5}">
                      <a16:colId xmlns:a16="http://schemas.microsoft.com/office/drawing/2014/main" val="1423531602"/>
                    </a:ext>
                  </a:extLst>
                </a:gridCol>
                <a:gridCol w="1070061">
                  <a:extLst>
                    <a:ext uri="{9D8B030D-6E8A-4147-A177-3AD203B41FA5}">
                      <a16:colId xmlns:a16="http://schemas.microsoft.com/office/drawing/2014/main" val="2094842793"/>
                    </a:ext>
                  </a:extLst>
                </a:gridCol>
                <a:gridCol w="1035542">
                  <a:extLst>
                    <a:ext uri="{9D8B030D-6E8A-4147-A177-3AD203B41FA5}">
                      <a16:colId xmlns:a16="http://schemas.microsoft.com/office/drawing/2014/main" val="73242419"/>
                    </a:ext>
                  </a:extLst>
                </a:gridCol>
                <a:gridCol w="1070061">
                  <a:extLst>
                    <a:ext uri="{9D8B030D-6E8A-4147-A177-3AD203B41FA5}">
                      <a16:colId xmlns:a16="http://schemas.microsoft.com/office/drawing/2014/main" val="431455158"/>
                    </a:ext>
                  </a:extLst>
                </a:gridCol>
                <a:gridCol w="1070061">
                  <a:extLst>
                    <a:ext uri="{9D8B030D-6E8A-4147-A177-3AD203B41FA5}">
                      <a16:colId xmlns:a16="http://schemas.microsoft.com/office/drawing/2014/main" val="1946754093"/>
                    </a:ext>
                  </a:extLst>
                </a:gridCol>
                <a:gridCol w="1047050">
                  <a:extLst>
                    <a:ext uri="{9D8B030D-6E8A-4147-A177-3AD203B41FA5}">
                      <a16:colId xmlns:a16="http://schemas.microsoft.com/office/drawing/2014/main" val="2798028269"/>
                    </a:ext>
                  </a:extLst>
                </a:gridCol>
              </a:tblGrid>
              <a:tr h="343064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1000" u="none" strike="noStrike" dirty="0">
                          <a:effectLst/>
                          <a:latin typeface="Montserrat" panose="00000500000000000000" pitchFamily="50" charset="0"/>
                        </a:rPr>
                        <a:t>nom de la société</a:t>
                      </a:r>
                      <a:endParaRPr lang="fr-FR" sz="10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</a:txBody>
                  <a:tcPr marL="7458" marR="7458" marT="7458" marB="0" anchor="ctr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1000" u="none" strike="noStrike" dirty="0">
                          <a:effectLst/>
                          <a:latin typeface="Montserrat" panose="00000500000000000000" pitchFamily="50" charset="0"/>
                        </a:rPr>
                        <a:t>localisation</a:t>
                      </a:r>
                      <a:br>
                        <a:rPr lang="fr-FR" sz="1000" u="none" strike="noStrike" dirty="0">
                          <a:effectLst/>
                          <a:latin typeface="Montserrat" panose="00000500000000000000" pitchFamily="50" charset="0"/>
                        </a:rPr>
                      </a:br>
                      <a:r>
                        <a:rPr lang="fr-FR" sz="1000" u="none" strike="noStrike" dirty="0">
                          <a:effectLst/>
                          <a:latin typeface="Montserrat" panose="00000500000000000000" pitchFamily="50" charset="0"/>
                        </a:rPr>
                        <a:t>(ville/département)</a:t>
                      </a:r>
                      <a:endParaRPr lang="fr-FR" sz="10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</a:txBody>
                  <a:tcPr marL="7458" marR="7458" marT="7458" marB="0" anchor="ctr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1000" u="none" strike="noStrike" dirty="0">
                          <a:effectLst/>
                          <a:latin typeface="Montserrat" panose="00000500000000000000" pitchFamily="50" charset="0"/>
                        </a:rPr>
                        <a:t>année de création </a:t>
                      </a:r>
                      <a:endParaRPr lang="fr-FR" sz="10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</a:txBody>
                  <a:tcPr marL="7458" marR="7458" marT="7458" marB="0" anchor="ctr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1000" u="none" strike="noStrike" dirty="0">
                          <a:effectLst/>
                          <a:latin typeface="Montserrat" panose="00000500000000000000" pitchFamily="50" charset="0"/>
                        </a:rPr>
                        <a:t>années</a:t>
                      </a:r>
                      <a:endParaRPr lang="fr-FR" sz="10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</a:txBody>
                  <a:tcPr marL="7458" marR="7458" marT="7458" marB="0" anchor="ctr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fr-FR" sz="1000" u="none" strike="noStrike" dirty="0">
                          <a:effectLst/>
                          <a:latin typeface="Montserrat" panose="00000500000000000000" pitchFamily="50" charset="0"/>
                        </a:rPr>
                        <a:t>chiffres d'affaires</a:t>
                      </a:r>
                      <a:endParaRPr lang="fr-FR" sz="10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</a:txBody>
                  <a:tcPr marL="7458" marR="7458" marT="7458" marB="0" anchor="ctr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fr-FR" sz="1000" u="none" strike="noStrike" dirty="0">
                          <a:effectLst/>
                          <a:latin typeface="Montserrat" panose="00000500000000000000" pitchFamily="50" charset="0"/>
                        </a:rPr>
                        <a:t>effectifs</a:t>
                      </a:r>
                      <a:endParaRPr lang="fr-FR" sz="10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</a:txBody>
                  <a:tcPr marL="7458" marR="7458" marT="7458" marB="0" anchor="ctr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3256335"/>
                  </a:ext>
                </a:extLst>
              </a:tr>
              <a:tr h="578726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u="none" strike="noStrike" dirty="0">
                          <a:effectLst/>
                          <a:latin typeface="Montserrat" panose="00000500000000000000" pitchFamily="50" charset="0"/>
                        </a:rPr>
                        <a:t>total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</a:txBody>
                  <a:tcPr marL="7458" marR="7458" marT="7458" marB="0" anchor="ctr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u="none" strike="noStrike" dirty="0">
                          <a:effectLst/>
                          <a:latin typeface="Montserrat" panose="00000500000000000000" pitchFamily="50" charset="0"/>
                        </a:rPr>
                        <a:t>part liée à la capacité demandée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</a:txBody>
                  <a:tcPr marL="7458" marR="7458" marT="7458" marB="0" anchor="ctr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u="none" strike="noStrike" dirty="0">
                          <a:effectLst/>
                          <a:latin typeface="Montserrat" panose="00000500000000000000" pitchFamily="50" charset="0"/>
                        </a:rPr>
                        <a:t>total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</a:txBody>
                  <a:tcPr marL="7458" marR="7458" marT="7458" marB="0" anchor="ctr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u="none" strike="noStrike" dirty="0">
                          <a:effectLst/>
                          <a:latin typeface="Montserrat" panose="00000500000000000000" pitchFamily="50" charset="0"/>
                        </a:rPr>
                        <a:t>part liée à la capacité demandée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</a:txBody>
                  <a:tcPr marL="7458" marR="7458" marT="7458" marB="0" anchor="ctr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27969874"/>
                  </a:ext>
                </a:extLst>
              </a:tr>
              <a:tr h="362904">
                <a:tc rowSpan="3"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>
                          <a:effectLst/>
                          <a:latin typeface="Montserrat" panose="00000500000000000000" pitchFamily="50" charset="0"/>
                        </a:rPr>
                        <a:t> 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</a:txBody>
                  <a:tcPr marL="7458" marR="7458" marT="7458" marB="0" anchor="ctr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>
                          <a:effectLst/>
                          <a:latin typeface="Montserrat" panose="00000500000000000000" pitchFamily="50" charset="0"/>
                        </a:rPr>
                        <a:t> </a:t>
                      </a:r>
                      <a:endParaRPr lang="fr-FR" sz="1200" b="1" i="0" u="none" strike="noStrike" dirty="0">
                        <a:solidFill>
                          <a:srgbClr val="FF0000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</a:txBody>
                  <a:tcPr marL="7458" marR="7458" marT="7458" marB="0" anchor="ctr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>
                          <a:effectLst/>
                          <a:latin typeface="Montserrat" panose="00000500000000000000" pitchFamily="50" charset="0"/>
                        </a:rPr>
                        <a:t> 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</a:txBody>
                  <a:tcPr marL="7458" marR="7458" marT="7458" marB="0" anchor="ctr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>
                          <a:effectLst/>
                          <a:latin typeface="Montserrat" panose="00000500000000000000" pitchFamily="50" charset="0"/>
                        </a:rPr>
                        <a:t>2022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</a:txBody>
                  <a:tcPr marL="7458" marR="7458" marT="7458" marB="0" anchor="ctr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>
                          <a:effectLst/>
                          <a:latin typeface="Montserrat" panose="00000500000000000000" pitchFamily="50" charset="0"/>
                        </a:rPr>
                        <a:t> 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</a:txBody>
                  <a:tcPr marL="7458" marR="7458" marT="7458" marB="0" anchor="ctr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>
                          <a:effectLst/>
                          <a:latin typeface="Montserrat" panose="00000500000000000000" pitchFamily="50" charset="0"/>
                        </a:rPr>
                        <a:t> 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</a:txBody>
                  <a:tcPr marL="7458" marR="7458" marT="7458" marB="0" anchor="ctr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>
                          <a:effectLst/>
                          <a:latin typeface="Montserrat" panose="00000500000000000000" pitchFamily="50" charset="0"/>
                        </a:rPr>
                        <a:t> 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</a:txBody>
                  <a:tcPr marL="7458" marR="7458" marT="7458" marB="0" anchor="ctr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>
                          <a:effectLst/>
                          <a:latin typeface="Montserrat" panose="00000500000000000000" pitchFamily="50" charset="0"/>
                        </a:rPr>
                        <a:t> 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</a:txBody>
                  <a:tcPr marL="7458" marR="7458" marT="7458" marB="0" anchor="ctr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50704585"/>
                  </a:ext>
                </a:extLst>
              </a:tr>
              <a:tr h="357273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>
                          <a:effectLst/>
                          <a:latin typeface="Montserrat" panose="00000500000000000000" pitchFamily="50" charset="0"/>
                        </a:rPr>
                        <a:t>2023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</a:txBody>
                  <a:tcPr marL="7458" marR="7458" marT="7458" marB="0" anchor="ctr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>
                          <a:effectLst/>
                          <a:latin typeface="Montserrat" panose="00000500000000000000" pitchFamily="50" charset="0"/>
                        </a:rPr>
                        <a:t> 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</a:txBody>
                  <a:tcPr marL="7458" marR="7458" marT="7458" marB="0" anchor="ctr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>
                          <a:effectLst/>
                          <a:latin typeface="Montserrat" panose="00000500000000000000" pitchFamily="50" charset="0"/>
                        </a:rPr>
                        <a:t> 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</a:txBody>
                  <a:tcPr marL="7458" marR="7458" marT="7458" marB="0" anchor="ctr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>
                          <a:effectLst/>
                          <a:latin typeface="Montserrat" panose="00000500000000000000" pitchFamily="50" charset="0"/>
                        </a:rPr>
                        <a:t> 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</a:txBody>
                  <a:tcPr marL="7458" marR="7458" marT="7458" marB="0" anchor="ctr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>
                          <a:effectLst/>
                          <a:latin typeface="Montserrat" panose="00000500000000000000" pitchFamily="50" charset="0"/>
                        </a:rPr>
                        <a:t> 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</a:txBody>
                  <a:tcPr marL="7458" marR="7458" marT="7458" marB="0" anchor="ctr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78671049"/>
                  </a:ext>
                </a:extLst>
              </a:tr>
              <a:tr h="317015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>
                          <a:effectLst/>
                          <a:latin typeface="Montserrat" panose="00000500000000000000" pitchFamily="50" charset="0"/>
                        </a:rPr>
                        <a:t>2024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</a:txBody>
                  <a:tcPr marL="7458" marR="7458" marT="7458" marB="0" anchor="ctr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>
                          <a:effectLst/>
                          <a:latin typeface="Montserrat" panose="00000500000000000000" pitchFamily="50" charset="0"/>
                        </a:rPr>
                        <a:t> 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</a:txBody>
                  <a:tcPr marL="7458" marR="7458" marT="7458" marB="0" anchor="ctr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>
                          <a:effectLst/>
                          <a:latin typeface="Montserrat" panose="00000500000000000000" pitchFamily="50" charset="0"/>
                        </a:rPr>
                        <a:t> 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</a:txBody>
                  <a:tcPr marL="7458" marR="7458" marT="7458" marB="0" anchor="ctr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>
                          <a:effectLst/>
                          <a:latin typeface="Montserrat" panose="00000500000000000000" pitchFamily="50" charset="0"/>
                        </a:rPr>
                        <a:t> 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</a:txBody>
                  <a:tcPr marL="7458" marR="7458" marT="7458" marB="0" anchor="ctr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>
                          <a:effectLst/>
                          <a:latin typeface="Montserrat" panose="00000500000000000000" pitchFamily="50" charset="0"/>
                        </a:rPr>
                        <a:t> 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</a:txBody>
                  <a:tcPr marL="7458" marR="7458" marT="7458" marB="0" anchor="ctr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97749734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C58A215D-B17C-48C1-BFD6-9BB605AD8137}"/>
              </a:ext>
            </a:extLst>
          </p:cNvPr>
          <p:cNvSpPr/>
          <p:nvPr/>
        </p:nvSpPr>
        <p:spPr>
          <a:xfrm>
            <a:off x="360000" y="360002"/>
            <a:ext cx="9972000" cy="1080000"/>
          </a:xfrm>
          <a:prstGeom prst="rect">
            <a:avLst/>
          </a:prstGeom>
        </p:spPr>
        <p:txBody>
          <a:bodyPr wrap="square" tIns="90000" bIns="90000" anchor="ctr" anchorCtr="0">
            <a:noAutofit/>
          </a:bodyPr>
          <a:lstStyle/>
          <a:p>
            <a:r>
              <a:rPr lang="fr-FR" sz="1213">
                <a:latin typeface="CorporateSBQ Light" panose="00000400000000000000" pitchFamily="2" charset="0"/>
              </a:rPr>
              <a:t>Identification des membres du groupement (chiffres d’affaires et effectifs) :</a:t>
            </a:r>
          </a:p>
          <a:p>
            <a:endParaRPr lang="fr-FR" sz="1213">
              <a:latin typeface="CorporateSBQ Bold" panose="00000400000000000000" pitchFamily="2" charset="0"/>
            </a:endParaRPr>
          </a:p>
          <a:p>
            <a:r>
              <a:rPr lang="fr-FR" sz="1213">
                <a:latin typeface="CorporateSBQ Bold" panose="00000400000000000000" pitchFamily="2" charset="0"/>
              </a:rPr>
              <a:t>CONCEPTEUR LUMIERE</a:t>
            </a:r>
            <a:endParaRPr lang="fr-FR" sz="1213" dirty="0">
              <a:latin typeface="CorporateSBQ Bold" panose="00000400000000000000" pitchFamily="2" charset="0"/>
            </a:endParaRP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D6E2C172-AA2D-4D91-BC9E-3DF1C6A75E31}"/>
              </a:ext>
            </a:extLst>
          </p:cNvPr>
          <p:cNvSpPr txBox="1">
            <a:spLocks/>
          </p:cNvSpPr>
          <p:nvPr/>
        </p:nvSpPr>
        <p:spPr>
          <a:xfrm>
            <a:off x="-1" y="1"/>
            <a:ext cx="10691813" cy="360000"/>
          </a:xfrm>
          <a:prstGeom prst="rect">
            <a:avLst/>
          </a:prstGeom>
        </p:spPr>
        <p:txBody>
          <a:bodyPr vert="horz" wrap="square" lIns="90000" tIns="90000" rIns="90000" bIns="90000" rtlCol="0" anchor="ctr" anchorCtr="0">
            <a:noAutofit/>
          </a:bodyPr>
          <a:lstStyle>
            <a:lvl1pPr algn="l" defTabSz="914400" rtl="0" eaLnBrk="1" latinLnBrk="0" hangingPunct="1">
              <a:lnSpc>
                <a:spcPct val="115000"/>
              </a:lnSpc>
              <a:spcBef>
                <a:spcPct val="0"/>
              </a:spcBef>
              <a:buNone/>
              <a:defRPr sz="3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000">
                <a:latin typeface="CorporateSBQ Light" panose="00000400000000000000" pitchFamily="2" charset="0"/>
              </a:rPr>
              <a:t>Marché de maîtrise d’œuvre pour la scénographie de l’exposition temporaire </a:t>
            </a:r>
            <a:r>
              <a:rPr lang="fr-FR" sz="1000">
                <a:latin typeface="CorporateSBQ Bold" panose="00000400000000000000" pitchFamily="2" charset="0"/>
              </a:rPr>
              <a:t>« Pompéi. La couleur retrouvée »</a:t>
            </a:r>
          </a:p>
          <a:p>
            <a:r>
              <a:rPr lang="fr-FR" sz="800">
                <a:latin typeface="CorporateSBQ Light" panose="00000400000000000000" pitchFamily="2" charset="0"/>
              </a:rPr>
              <a:t>Procédure </a:t>
            </a:r>
            <a:r>
              <a:rPr lang="fr-FR" sz="800" dirty="0">
                <a:latin typeface="CorporateSBQ Light" panose="00000400000000000000" pitchFamily="2" charset="0"/>
              </a:rPr>
              <a:t>restreinte avec négociation (PAN)</a:t>
            </a:r>
          </a:p>
        </p:txBody>
      </p:sp>
      <p:pic>
        <p:nvPicPr>
          <p:cNvPr id="10" name="Image 9" descr="Logo BNF • French Tech Central">
            <a:extLst>
              <a:ext uri="{FF2B5EF4-FFF2-40B4-BE49-F238E27FC236}">
                <a16:creationId xmlns:a16="http://schemas.microsoft.com/office/drawing/2014/main" id="{7ABEBEAA-8747-44B2-A4CD-F5105CDEF5A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883" t="33374" r="7978" b="35185"/>
          <a:stretch/>
        </p:blipFill>
        <p:spPr bwMode="auto">
          <a:xfrm>
            <a:off x="8671120" y="1"/>
            <a:ext cx="2020693" cy="360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726AA894-0BF3-4CD9-BBF4-2619C0A3351D}"/>
              </a:ext>
            </a:extLst>
          </p:cNvPr>
          <p:cNvSpPr/>
          <p:nvPr/>
        </p:nvSpPr>
        <p:spPr>
          <a:xfrm>
            <a:off x="0" y="4319999"/>
            <a:ext cx="10691813" cy="360000"/>
          </a:xfrm>
          <a:prstGeom prst="rect">
            <a:avLst/>
          </a:prstGeom>
        </p:spPr>
        <p:txBody>
          <a:bodyPr wrap="square" tIns="90000" bIns="90000" anchor="ctr" anchorCtr="0">
            <a:noAutofit/>
          </a:bodyPr>
          <a:lstStyle/>
          <a:p>
            <a:pPr algn="ctr"/>
            <a:r>
              <a:rPr lang="fr-FR" sz="1102" i="1">
                <a:solidFill>
                  <a:srgbClr val="C00000"/>
                </a:solidFill>
                <a:latin typeface="Montserrat" panose="00000500000000000000" pitchFamily="50" charset="0"/>
              </a:rPr>
              <a:t>Merci d’annexer au présent document le.s CV de l’équipe en charge de l’exécution du présent marché.</a:t>
            </a:r>
            <a:endParaRPr lang="fr-FR" sz="1102" i="1" dirty="0">
              <a:solidFill>
                <a:srgbClr val="C00000"/>
              </a:solidFill>
              <a:latin typeface="Montserrat" panose="00000500000000000000" pitchFamily="50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609EA0F-FE24-4339-AABA-1A66697AC02B}"/>
              </a:ext>
            </a:extLst>
          </p:cNvPr>
          <p:cNvSpPr/>
          <p:nvPr/>
        </p:nvSpPr>
        <p:spPr>
          <a:xfrm>
            <a:off x="359998" y="4679999"/>
            <a:ext cx="9972000" cy="2520000"/>
          </a:xfrm>
          <a:prstGeom prst="rect">
            <a:avLst/>
          </a:prstGeom>
          <a:ln w="6350">
            <a:solidFill>
              <a:schemeClr val="tx1"/>
            </a:solidFill>
          </a:ln>
        </p:spPr>
        <p:txBody>
          <a:bodyPr tIns="90000" bIns="90000">
            <a:noAutofit/>
          </a:bodyPr>
          <a:lstStyle/>
          <a:p>
            <a:r>
              <a:rPr lang="fr-FR" sz="120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Description du matériel et de l’équipement technique dont le candidat disposera pour la réalisation du marché </a:t>
            </a:r>
            <a:r>
              <a:rPr lang="fr-FR" sz="120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</a:p>
          <a:p>
            <a:endParaRPr lang="fr-FR" sz="120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fr-FR" sz="1000" i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À remplir par le candidat - Police Calibri 10 – Ne pas dépasser le cadre. </a:t>
            </a:r>
            <a:endParaRPr lang="fr-FR" sz="1000" i="1" u="sng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fr-FR" sz="12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09849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C58A215D-B17C-48C1-BFD6-9BB605AD8137}"/>
              </a:ext>
            </a:extLst>
          </p:cNvPr>
          <p:cNvSpPr/>
          <p:nvPr/>
        </p:nvSpPr>
        <p:spPr>
          <a:xfrm>
            <a:off x="360000" y="360001"/>
            <a:ext cx="9972000" cy="7199673"/>
          </a:xfrm>
          <a:prstGeom prst="rect">
            <a:avLst/>
          </a:prstGeom>
        </p:spPr>
        <p:txBody>
          <a:bodyPr wrap="square" tIns="90000" bIns="90000" anchor="ctr" anchorCtr="0">
            <a:noAutofit/>
          </a:bodyPr>
          <a:lstStyle/>
          <a:p>
            <a:r>
              <a:rPr lang="fr-FR" sz="1500">
                <a:latin typeface="CorporateSBQ Bold" panose="00000400000000000000" pitchFamily="2" charset="0"/>
              </a:rPr>
              <a:t>R</a:t>
            </a:r>
            <a:r>
              <a:rPr lang="fr-FR" sz="1500">
                <a:latin typeface="CorporateSBQ Bold" panose="00000400000000000000" pitchFamily="2" charset="0"/>
                <a:cs typeface="Calibri" panose="020F0502020204030204" pitchFamily="34" charset="0"/>
              </a:rPr>
              <a:t>ÉFÉRENCES – pages 6 à 10</a:t>
            </a:r>
          </a:p>
          <a:p>
            <a:endParaRPr lang="fr-FR" sz="1500">
              <a:latin typeface="CorporateSBQ Bold" panose="00000400000000000000" pitchFamily="2" charset="0"/>
              <a:cs typeface="Calibri" panose="020F0502020204030204" pitchFamily="34" charset="0"/>
            </a:endParaRPr>
          </a:p>
          <a:p>
            <a:r>
              <a:rPr lang="fr-FR" sz="1200"/>
              <a:t>Présenter </a:t>
            </a:r>
            <a:r>
              <a:rPr lang="fr-FR" sz="1200" b="1"/>
              <a:t>5 références </a:t>
            </a:r>
            <a:r>
              <a:rPr lang="fr-FR" sz="1200"/>
              <a:t>de projets réalisés </a:t>
            </a:r>
            <a:r>
              <a:rPr lang="fr-FR" sz="1200" b="1" u="sng"/>
              <a:t>dont au moins trois conceptions scénographiques d’exposition</a:t>
            </a:r>
            <a:r>
              <a:rPr lang="fr-FR" sz="1200"/>
              <a:t> (complétées par des conceptions graphiques, d’éclairage ou de dispositifs immersifs, le cas échéant), permettant de justifier la capaciter du groupement à réaliser un projet scénographique :</a:t>
            </a:r>
          </a:p>
          <a:p>
            <a:r>
              <a:rPr lang="fr-FR" sz="1200"/>
              <a:t>  - en cohérence avec le sujet de l’exposition tel qu’exposer dans la présentation succincte de l’exposition jointe aux pièces de la consultation ;</a:t>
            </a:r>
          </a:p>
          <a:p>
            <a:r>
              <a:rPr lang="fr-FR" sz="1200"/>
              <a:t>  - intégrant une part importante de dispositifs audiovisuels et multimédia immersifs.</a:t>
            </a:r>
          </a:p>
          <a:p>
            <a:endParaRPr lang="fr-FR" sz="1200"/>
          </a:p>
          <a:p>
            <a:r>
              <a:rPr lang="fr-FR" sz="1200" b="1" u="sng">
                <a:solidFill>
                  <a:srgbClr val="FF0000"/>
                </a:solidFill>
              </a:rPr>
              <a:t>1 page par projet maximum avec une majorité d’illustration et une présentation succincte du projet concerné de 800 signes maximum</a:t>
            </a: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D6E2C172-AA2D-4D91-BC9E-3DF1C6A75E31}"/>
              </a:ext>
            </a:extLst>
          </p:cNvPr>
          <p:cNvSpPr txBox="1">
            <a:spLocks/>
          </p:cNvSpPr>
          <p:nvPr/>
        </p:nvSpPr>
        <p:spPr>
          <a:xfrm>
            <a:off x="-1" y="1"/>
            <a:ext cx="10691813" cy="360000"/>
          </a:xfrm>
          <a:prstGeom prst="rect">
            <a:avLst/>
          </a:prstGeom>
        </p:spPr>
        <p:txBody>
          <a:bodyPr vert="horz" wrap="square" lIns="90000" tIns="90000" rIns="90000" bIns="90000" rtlCol="0" anchor="ctr" anchorCtr="0">
            <a:noAutofit/>
          </a:bodyPr>
          <a:lstStyle>
            <a:lvl1pPr algn="l" defTabSz="914400" rtl="0" eaLnBrk="1" latinLnBrk="0" hangingPunct="1">
              <a:lnSpc>
                <a:spcPct val="115000"/>
              </a:lnSpc>
              <a:spcBef>
                <a:spcPct val="0"/>
              </a:spcBef>
              <a:buNone/>
              <a:defRPr sz="3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000">
                <a:latin typeface="CorporateSBQ Light" panose="00000400000000000000" pitchFamily="2" charset="0"/>
              </a:rPr>
              <a:t>Marché de maîtrise d’œuvre pour la scénographie de l’exposition temporaire </a:t>
            </a:r>
            <a:r>
              <a:rPr lang="fr-FR" sz="1000">
                <a:latin typeface="CorporateSBQ Bold" panose="00000400000000000000" pitchFamily="2" charset="0"/>
              </a:rPr>
              <a:t>« Pompéi. La couleur retrouvée »</a:t>
            </a:r>
          </a:p>
          <a:p>
            <a:r>
              <a:rPr lang="fr-FR" sz="800">
                <a:latin typeface="CorporateSBQ Light" panose="00000400000000000000" pitchFamily="2" charset="0"/>
              </a:rPr>
              <a:t>Procédure </a:t>
            </a:r>
            <a:r>
              <a:rPr lang="fr-FR" sz="800" dirty="0">
                <a:latin typeface="CorporateSBQ Light" panose="00000400000000000000" pitchFamily="2" charset="0"/>
              </a:rPr>
              <a:t>restreinte avec négociation (PAN)</a:t>
            </a:r>
          </a:p>
        </p:txBody>
      </p:sp>
      <p:pic>
        <p:nvPicPr>
          <p:cNvPr id="10" name="Image 9" descr="Logo BNF • French Tech Central">
            <a:extLst>
              <a:ext uri="{FF2B5EF4-FFF2-40B4-BE49-F238E27FC236}">
                <a16:creationId xmlns:a16="http://schemas.microsoft.com/office/drawing/2014/main" id="{7ABEBEAA-8747-44B2-A4CD-F5105CDEF5A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883" t="33374" r="7978" b="35185"/>
          <a:stretch/>
        </p:blipFill>
        <p:spPr bwMode="auto">
          <a:xfrm>
            <a:off x="8671120" y="1"/>
            <a:ext cx="2020693" cy="360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6231221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C58A215D-B17C-48C1-BFD6-9BB605AD8137}"/>
              </a:ext>
            </a:extLst>
          </p:cNvPr>
          <p:cNvSpPr/>
          <p:nvPr/>
        </p:nvSpPr>
        <p:spPr>
          <a:xfrm>
            <a:off x="360000" y="810000"/>
            <a:ext cx="9972000" cy="6390000"/>
          </a:xfrm>
          <a:prstGeom prst="rect">
            <a:avLst/>
          </a:prstGeom>
          <a:ln w="6350">
            <a:solidFill>
              <a:schemeClr val="tx1"/>
            </a:solidFill>
          </a:ln>
        </p:spPr>
        <p:txBody>
          <a:bodyPr wrap="square" tIns="90000" bIns="90000" anchor="t" anchorCtr="0">
            <a:noAutofit/>
          </a:bodyPr>
          <a:lstStyle/>
          <a:p>
            <a:r>
              <a:rPr lang="fr-FR" sz="1000" i="1">
                <a:solidFill>
                  <a:schemeClr val="bg1">
                    <a:lumMod val="50000"/>
                  </a:schemeClr>
                </a:solidFill>
              </a:rPr>
              <a:t>À remplir par le candidat</a:t>
            </a:r>
            <a:endParaRPr lang="fr-FR" sz="1000" i="1" dirty="0"/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D6E2C172-AA2D-4D91-BC9E-3DF1C6A75E31}"/>
              </a:ext>
            </a:extLst>
          </p:cNvPr>
          <p:cNvSpPr txBox="1">
            <a:spLocks/>
          </p:cNvSpPr>
          <p:nvPr/>
        </p:nvSpPr>
        <p:spPr>
          <a:xfrm>
            <a:off x="-1" y="1"/>
            <a:ext cx="10691813" cy="360000"/>
          </a:xfrm>
          <a:prstGeom prst="rect">
            <a:avLst/>
          </a:prstGeom>
        </p:spPr>
        <p:txBody>
          <a:bodyPr vert="horz" wrap="square" lIns="90000" tIns="90000" rIns="90000" bIns="90000" rtlCol="0" anchor="ctr" anchorCtr="0">
            <a:noAutofit/>
          </a:bodyPr>
          <a:lstStyle>
            <a:lvl1pPr algn="l" defTabSz="914400" rtl="0" eaLnBrk="1" latinLnBrk="0" hangingPunct="1">
              <a:lnSpc>
                <a:spcPct val="115000"/>
              </a:lnSpc>
              <a:spcBef>
                <a:spcPct val="0"/>
              </a:spcBef>
              <a:buNone/>
              <a:defRPr sz="3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000">
                <a:latin typeface="CorporateSBQ Light" panose="00000400000000000000" pitchFamily="2" charset="0"/>
              </a:rPr>
              <a:t>Marché de maîtrise d’œuvre pour la scénographie de l’exposition temporaire </a:t>
            </a:r>
            <a:r>
              <a:rPr lang="fr-FR" sz="1000">
                <a:latin typeface="CorporateSBQ Bold" panose="00000400000000000000" pitchFamily="2" charset="0"/>
              </a:rPr>
              <a:t>« Pompéi. La couleur retrouvée »</a:t>
            </a:r>
          </a:p>
          <a:p>
            <a:r>
              <a:rPr lang="fr-FR" sz="800">
                <a:latin typeface="CorporateSBQ Light" panose="00000400000000000000" pitchFamily="2" charset="0"/>
              </a:rPr>
              <a:t>Procédure </a:t>
            </a:r>
            <a:r>
              <a:rPr lang="fr-FR" sz="800" dirty="0">
                <a:latin typeface="CorporateSBQ Light" panose="00000400000000000000" pitchFamily="2" charset="0"/>
              </a:rPr>
              <a:t>restreinte avec négociation (PAN)</a:t>
            </a:r>
          </a:p>
        </p:txBody>
      </p:sp>
      <p:pic>
        <p:nvPicPr>
          <p:cNvPr id="10" name="Image 9" descr="Logo BNF • French Tech Central">
            <a:extLst>
              <a:ext uri="{FF2B5EF4-FFF2-40B4-BE49-F238E27FC236}">
                <a16:creationId xmlns:a16="http://schemas.microsoft.com/office/drawing/2014/main" id="{7ABEBEAA-8747-44B2-A4CD-F5105CDEF5A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883" t="33374" r="7978" b="35185"/>
          <a:stretch/>
        </p:blipFill>
        <p:spPr bwMode="auto">
          <a:xfrm>
            <a:off x="8671120" y="1"/>
            <a:ext cx="2020693" cy="360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8A5140D1-1A51-42B4-B928-6D0A1DC632D9}"/>
              </a:ext>
            </a:extLst>
          </p:cNvPr>
          <p:cNvSpPr/>
          <p:nvPr/>
        </p:nvSpPr>
        <p:spPr>
          <a:xfrm>
            <a:off x="360000" y="540000"/>
            <a:ext cx="9971813" cy="270000"/>
          </a:xfrm>
          <a:prstGeom prst="rect">
            <a:avLst/>
          </a:prstGeom>
          <a:solidFill>
            <a:schemeClr val="bg2">
              <a:lumMod val="25000"/>
            </a:schemeClr>
          </a:solidFill>
          <a:ln w="6350">
            <a:noFill/>
          </a:ln>
        </p:spPr>
        <p:txBody>
          <a:bodyPr wrap="square" tIns="36000" bIns="36000" anchor="ctr" anchorCtr="0">
            <a:noAutofit/>
          </a:bodyPr>
          <a:lstStyle/>
          <a:p>
            <a:r>
              <a:rPr lang="fr-FR" sz="1000">
                <a:solidFill>
                  <a:schemeClr val="bg1"/>
                </a:solidFill>
                <a:latin typeface="CorporateSBQ Bold" panose="00000400000000000000" pitchFamily="2" charset="0"/>
              </a:rPr>
              <a:t>R</a:t>
            </a:r>
            <a:r>
              <a:rPr lang="fr-FR" sz="1000">
                <a:solidFill>
                  <a:schemeClr val="bg1"/>
                </a:solidFill>
                <a:latin typeface="CorporateSBQ Bold" panose="00000400000000000000" pitchFamily="2" charset="0"/>
                <a:cs typeface="Calibri" panose="020F0502020204030204" pitchFamily="34" charset="0"/>
              </a:rPr>
              <a:t>ÉFÉRENCE N°1</a:t>
            </a:r>
            <a:endParaRPr lang="fr-FR" sz="1000" i="1" dirty="0">
              <a:solidFill>
                <a:schemeClr val="bg1"/>
              </a:solidFill>
              <a:latin typeface="CorporateSBQ Bold" panose="00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75335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C58A215D-B17C-48C1-BFD6-9BB605AD8137}"/>
              </a:ext>
            </a:extLst>
          </p:cNvPr>
          <p:cNvSpPr/>
          <p:nvPr/>
        </p:nvSpPr>
        <p:spPr>
          <a:xfrm>
            <a:off x="360000" y="810000"/>
            <a:ext cx="9972000" cy="6390000"/>
          </a:xfrm>
          <a:prstGeom prst="rect">
            <a:avLst/>
          </a:prstGeom>
          <a:ln w="6350">
            <a:solidFill>
              <a:schemeClr val="tx1"/>
            </a:solidFill>
          </a:ln>
        </p:spPr>
        <p:txBody>
          <a:bodyPr wrap="square" tIns="90000" bIns="90000" anchor="t" anchorCtr="0">
            <a:noAutofit/>
          </a:bodyPr>
          <a:lstStyle/>
          <a:p>
            <a:r>
              <a:rPr lang="fr-FR" sz="1000" i="1">
                <a:solidFill>
                  <a:schemeClr val="bg1">
                    <a:lumMod val="50000"/>
                  </a:schemeClr>
                </a:solidFill>
              </a:rPr>
              <a:t>À remplir par le candidat</a:t>
            </a:r>
            <a:endParaRPr lang="fr-FR" sz="1000" i="1" dirty="0"/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D6E2C172-AA2D-4D91-BC9E-3DF1C6A75E31}"/>
              </a:ext>
            </a:extLst>
          </p:cNvPr>
          <p:cNvSpPr txBox="1">
            <a:spLocks/>
          </p:cNvSpPr>
          <p:nvPr/>
        </p:nvSpPr>
        <p:spPr>
          <a:xfrm>
            <a:off x="-1" y="1"/>
            <a:ext cx="10691813" cy="360000"/>
          </a:xfrm>
          <a:prstGeom prst="rect">
            <a:avLst/>
          </a:prstGeom>
        </p:spPr>
        <p:txBody>
          <a:bodyPr vert="horz" wrap="square" lIns="90000" tIns="90000" rIns="90000" bIns="90000" rtlCol="0" anchor="ctr" anchorCtr="0">
            <a:noAutofit/>
          </a:bodyPr>
          <a:lstStyle>
            <a:lvl1pPr algn="l" defTabSz="914400" rtl="0" eaLnBrk="1" latinLnBrk="0" hangingPunct="1">
              <a:lnSpc>
                <a:spcPct val="115000"/>
              </a:lnSpc>
              <a:spcBef>
                <a:spcPct val="0"/>
              </a:spcBef>
              <a:buNone/>
              <a:defRPr sz="3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000">
                <a:latin typeface="CorporateSBQ Light" panose="00000400000000000000" pitchFamily="2" charset="0"/>
              </a:rPr>
              <a:t>Marché de maîtrise d’œuvre pour la scénographie de l’exposition temporaire </a:t>
            </a:r>
            <a:r>
              <a:rPr lang="fr-FR" sz="1000">
                <a:latin typeface="CorporateSBQ Bold" panose="00000400000000000000" pitchFamily="2" charset="0"/>
              </a:rPr>
              <a:t>« Pompéi. La couleur retrouvée »</a:t>
            </a:r>
          </a:p>
          <a:p>
            <a:r>
              <a:rPr lang="fr-FR" sz="800">
                <a:latin typeface="CorporateSBQ Light" panose="00000400000000000000" pitchFamily="2" charset="0"/>
              </a:rPr>
              <a:t>Procédure </a:t>
            </a:r>
            <a:r>
              <a:rPr lang="fr-FR" sz="800" dirty="0">
                <a:latin typeface="CorporateSBQ Light" panose="00000400000000000000" pitchFamily="2" charset="0"/>
              </a:rPr>
              <a:t>restreinte avec négociation (PAN)</a:t>
            </a:r>
          </a:p>
        </p:txBody>
      </p:sp>
      <p:pic>
        <p:nvPicPr>
          <p:cNvPr id="10" name="Image 9" descr="Logo BNF • French Tech Central">
            <a:extLst>
              <a:ext uri="{FF2B5EF4-FFF2-40B4-BE49-F238E27FC236}">
                <a16:creationId xmlns:a16="http://schemas.microsoft.com/office/drawing/2014/main" id="{7ABEBEAA-8747-44B2-A4CD-F5105CDEF5A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883" t="33374" r="7978" b="35185"/>
          <a:stretch/>
        </p:blipFill>
        <p:spPr bwMode="auto">
          <a:xfrm>
            <a:off x="8671120" y="1"/>
            <a:ext cx="2020693" cy="360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8A5140D1-1A51-42B4-B928-6D0A1DC632D9}"/>
              </a:ext>
            </a:extLst>
          </p:cNvPr>
          <p:cNvSpPr/>
          <p:nvPr/>
        </p:nvSpPr>
        <p:spPr>
          <a:xfrm>
            <a:off x="360000" y="540000"/>
            <a:ext cx="9971813" cy="270000"/>
          </a:xfrm>
          <a:prstGeom prst="rect">
            <a:avLst/>
          </a:prstGeom>
          <a:solidFill>
            <a:schemeClr val="bg2">
              <a:lumMod val="25000"/>
            </a:schemeClr>
          </a:solidFill>
          <a:ln w="6350">
            <a:noFill/>
          </a:ln>
        </p:spPr>
        <p:txBody>
          <a:bodyPr wrap="square" tIns="36000" bIns="36000" anchor="ctr" anchorCtr="0">
            <a:noAutofit/>
          </a:bodyPr>
          <a:lstStyle/>
          <a:p>
            <a:r>
              <a:rPr lang="fr-FR" sz="1000">
                <a:solidFill>
                  <a:schemeClr val="bg1"/>
                </a:solidFill>
                <a:latin typeface="CorporateSBQ Bold" panose="00000400000000000000" pitchFamily="2" charset="0"/>
              </a:rPr>
              <a:t>R</a:t>
            </a:r>
            <a:r>
              <a:rPr lang="fr-FR" sz="1000">
                <a:solidFill>
                  <a:schemeClr val="bg1"/>
                </a:solidFill>
                <a:latin typeface="CorporateSBQ Bold" panose="00000400000000000000" pitchFamily="2" charset="0"/>
                <a:cs typeface="Calibri" panose="020F0502020204030204" pitchFamily="34" charset="0"/>
              </a:rPr>
              <a:t>ÉFÉRENCE N°2</a:t>
            </a:r>
            <a:endParaRPr lang="fr-FR" sz="1000" i="1" dirty="0">
              <a:solidFill>
                <a:schemeClr val="bg1"/>
              </a:solidFill>
              <a:latin typeface="CorporateSBQ Bold" panose="00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08089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C58A215D-B17C-48C1-BFD6-9BB605AD8137}"/>
              </a:ext>
            </a:extLst>
          </p:cNvPr>
          <p:cNvSpPr/>
          <p:nvPr/>
        </p:nvSpPr>
        <p:spPr>
          <a:xfrm>
            <a:off x="360000" y="810000"/>
            <a:ext cx="9972000" cy="6390000"/>
          </a:xfrm>
          <a:prstGeom prst="rect">
            <a:avLst/>
          </a:prstGeom>
          <a:ln w="6350">
            <a:solidFill>
              <a:schemeClr val="tx1"/>
            </a:solidFill>
          </a:ln>
        </p:spPr>
        <p:txBody>
          <a:bodyPr wrap="square" tIns="90000" bIns="90000" anchor="t" anchorCtr="0">
            <a:noAutofit/>
          </a:bodyPr>
          <a:lstStyle/>
          <a:p>
            <a:r>
              <a:rPr lang="fr-FR" sz="1000" i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À remplir par le candidat</a:t>
            </a:r>
            <a:endParaRPr lang="fr-FR" sz="100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D6E2C172-AA2D-4D91-BC9E-3DF1C6A75E31}"/>
              </a:ext>
            </a:extLst>
          </p:cNvPr>
          <p:cNvSpPr txBox="1">
            <a:spLocks/>
          </p:cNvSpPr>
          <p:nvPr/>
        </p:nvSpPr>
        <p:spPr>
          <a:xfrm>
            <a:off x="-1" y="1"/>
            <a:ext cx="10691813" cy="360000"/>
          </a:xfrm>
          <a:prstGeom prst="rect">
            <a:avLst/>
          </a:prstGeom>
        </p:spPr>
        <p:txBody>
          <a:bodyPr vert="horz" wrap="square" lIns="90000" tIns="90000" rIns="90000" bIns="90000" rtlCol="0" anchor="ctr" anchorCtr="0">
            <a:noAutofit/>
          </a:bodyPr>
          <a:lstStyle>
            <a:lvl1pPr algn="l" defTabSz="914400" rtl="0" eaLnBrk="1" latinLnBrk="0" hangingPunct="1">
              <a:lnSpc>
                <a:spcPct val="115000"/>
              </a:lnSpc>
              <a:spcBef>
                <a:spcPct val="0"/>
              </a:spcBef>
              <a:buNone/>
              <a:defRPr sz="3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000">
                <a:latin typeface="CorporateSBQ Light" panose="00000400000000000000" pitchFamily="2" charset="0"/>
              </a:rPr>
              <a:t>Marché de maîtrise d’œuvre pour la scénographie de l’exposition temporaire </a:t>
            </a:r>
            <a:r>
              <a:rPr lang="fr-FR" sz="1000">
                <a:latin typeface="CorporateSBQ Bold" panose="00000400000000000000" pitchFamily="2" charset="0"/>
              </a:rPr>
              <a:t>« Pompéi. La couleur retrouvée »</a:t>
            </a:r>
          </a:p>
          <a:p>
            <a:r>
              <a:rPr lang="fr-FR" sz="800">
                <a:latin typeface="CorporateSBQ Light" panose="00000400000000000000" pitchFamily="2" charset="0"/>
              </a:rPr>
              <a:t>Procédure </a:t>
            </a:r>
            <a:r>
              <a:rPr lang="fr-FR" sz="800" dirty="0">
                <a:latin typeface="CorporateSBQ Light" panose="00000400000000000000" pitchFamily="2" charset="0"/>
              </a:rPr>
              <a:t>restreinte avec négociation (PAN)</a:t>
            </a:r>
          </a:p>
        </p:txBody>
      </p:sp>
      <p:pic>
        <p:nvPicPr>
          <p:cNvPr id="10" name="Image 9" descr="Logo BNF • French Tech Central">
            <a:extLst>
              <a:ext uri="{FF2B5EF4-FFF2-40B4-BE49-F238E27FC236}">
                <a16:creationId xmlns:a16="http://schemas.microsoft.com/office/drawing/2014/main" id="{7ABEBEAA-8747-44B2-A4CD-F5105CDEF5A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883" t="33374" r="7978" b="35185"/>
          <a:stretch/>
        </p:blipFill>
        <p:spPr bwMode="auto">
          <a:xfrm>
            <a:off x="8671120" y="1"/>
            <a:ext cx="2020693" cy="360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8A5140D1-1A51-42B4-B928-6D0A1DC632D9}"/>
              </a:ext>
            </a:extLst>
          </p:cNvPr>
          <p:cNvSpPr/>
          <p:nvPr/>
        </p:nvSpPr>
        <p:spPr>
          <a:xfrm>
            <a:off x="360000" y="540000"/>
            <a:ext cx="9971813" cy="270000"/>
          </a:xfrm>
          <a:prstGeom prst="rect">
            <a:avLst/>
          </a:prstGeom>
          <a:solidFill>
            <a:schemeClr val="bg2">
              <a:lumMod val="25000"/>
            </a:schemeClr>
          </a:solidFill>
          <a:ln w="6350">
            <a:noFill/>
          </a:ln>
        </p:spPr>
        <p:txBody>
          <a:bodyPr wrap="square" tIns="36000" bIns="36000" anchor="ctr" anchorCtr="0">
            <a:noAutofit/>
          </a:bodyPr>
          <a:lstStyle/>
          <a:p>
            <a:r>
              <a:rPr lang="fr-FR" sz="1000">
                <a:solidFill>
                  <a:schemeClr val="bg1"/>
                </a:solidFill>
                <a:latin typeface="CorporateSBQ Bold" panose="00000400000000000000" pitchFamily="2" charset="0"/>
              </a:rPr>
              <a:t>R</a:t>
            </a:r>
            <a:r>
              <a:rPr lang="fr-FR" sz="1000">
                <a:solidFill>
                  <a:schemeClr val="bg1"/>
                </a:solidFill>
                <a:latin typeface="CorporateSBQ Bold" panose="00000400000000000000" pitchFamily="2" charset="0"/>
                <a:cs typeface="Calibri" panose="020F0502020204030204" pitchFamily="34" charset="0"/>
              </a:rPr>
              <a:t>ÉFÉRENCE N°3</a:t>
            </a:r>
            <a:endParaRPr lang="fr-FR" sz="1000" i="1" dirty="0">
              <a:solidFill>
                <a:schemeClr val="bg1"/>
              </a:solidFill>
              <a:latin typeface="CorporateSBQ Bold" panose="00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49945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C58A215D-B17C-48C1-BFD6-9BB605AD8137}"/>
              </a:ext>
            </a:extLst>
          </p:cNvPr>
          <p:cNvSpPr/>
          <p:nvPr/>
        </p:nvSpPr>
        <p:spPr>
          <a:xfrm>
            <a:off x="360000" y="810000"/>
            <a:ext cx="9972000" cy="6390000"/>
          </a:xfrm>
          <a:prstGeom prst="rect">
            <a:avLst/>
          </a:prstGeom>
          <a:ln w="6350">
            <a:solidFill>
              <a:schemeClr val="tx1"/>
            </a:solidFill>
          </a:ln>
        </p:spPr>
        <p:txBody>
          <a:bodyPr wrap="square" tIns="90000" bIns="90000" anchor="t" anchorCtr="0">
            <a:noAutofit/>
          </a:bodyPr>
          <a:lstStyle/>
          <a:p>
            <a:r>
              <a:rPr lang="fr-FR" sz="1000" i="1">
                <a:solidFill>
                  <a:schemeClr val="bg1">
                    <a:lumMod val="50000"/>
                  </a:schemeClr>
                </a:solidFill>
              </a:rPr>
              <a:t>À remplir par le candidat</a:t>
            </a:r>
            <a:endParaRPr lang="fr-FR" sz="1000" i="1" dirty="0"/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D6E2C172-AA2D-4D91-BC9E-3DF1C6A75E31}"/>
              </a:ext>
            </a:extLst>
          </p:cNvPr>
          <p:cNvSpPr txBox="1">
            <a:spLocks/>
          </p:cNvSpPr>
          <p:nvPr/>
        </p:nvSpPr>
        <p:spPr>
          <a:xfrm>
            <a:off x="-1" y="1"/>
            <a:ext cx="10691813" cy="360000"/>
          </a:xfrm>
          <a:prstGeom prst="rect">
            <a:avLst/>
          </a:prstGeom>
        </p:spPr>
        <p:txBody>
          <a:bodyPr vert="horz" wrap="square" lIns="90000" tIns="90000" rIns="90000" bIns="90000" rtlCol="0" anchor="ctr" anchorCtr="0">
            <a:noAutofit/>
          </a:bodyPr>
          <a:lstStyle>
            <a:lvl1pPr algn="l" defTabSz="914400" rtl="0" eaLnBrk="1" latinLnBrk="0" hangingPunct="1">
              <a:lnSpc>
                <a:spcPct val="115000"/>
              </a:lnSpc>
              <a:spcBef>
                <a:spcPct val="0"/>
              </a:spcBef>
              <a:buNone/>
              <a:defRPr sz="3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000">
                <a:latin typeface="CorporateSBQ Light" panose="00000400000000000000" pitchFamily="2" charset="0"/>
              </a:rPr>
              <a:t>Marché de maîtrise d’œuvre pour la scénographie de l’exposition temporaire </a:t>
            </a:r>
            <a:r>
              <a:rPr lang="fr-FR" sz="1000">
                <a:latin typeface="CorporateSBQ Bold" panose="00000400000000000000" pitchFamily="2" charset="0"/>
              </a:rPr>
              <a:t>« Pompéi. La couleur retrouvée »</a:t>
            </a:r>
          </a:p>
          <a:p>
            <a:r>
              <a:rPr lang="fr-FR" sz="800">
                <a:latin typeface="CorporateSBQ Light" panose="00000400000000000000" pitchFamily="2" charset="0"/>
              </a:rPr>
              <a:t>Procédure </a:t>
            </a:r>
            <a:r>
              <a:rPr lang="fr-FR" sz="800" dirty="0">
                <a:latin typeface="CorporateSBQ Light" panose="00000400000000000000" pitchFamily="2" charset="0"/>
              </a:rPr>
              <a:t>restreinte avec négociation (PAN)</a:t>
            </a:r>
          </a:p>
        </p:txBody>
      </p:sp>
      <p:pic>
        <p:nvPicPr>
          <p:cNvPr id="10" name="Image 9" descr="Logo BNF • French Tech Central">
            <a:extLst>
              <a:ext uri="{FF2B5EF4-FFF2-40B4-BE49-F238E27FC236}">
                <a16:creationId xmlns:a16="http://schemas.microsoft.com/office/drawing/2014/main" id="{7ABEBEAA-8747-44B2-A4CD-F5105CDEF5A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883" t="33374" r="7978" b="35185"/>
          <a:stretch/>
        </p:blipFill>
        <p:spPr bwMode="auto">
          <a:xfrm>
            <a:off x="8671120" y="1"/>
            <a:ext cx="2020693" cy="360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8A5140D1-1A51-42B4-B928-6D0A1DC632D9}"/>
              </a:ext>
            </a:extLst>
          </p:cNvPr>
          <p:cNvSpPr/>
          <p:nvPr/>
        </p:nvSpPr>
        <p:spPr>
          <a:xfrm>
            <a:off x="360000" y="540000"/>
            <a:ext cx="9971813" cy="270000"/>
          </a:xfrm>
          <a:prstGeom prst="rect">
            <a:avLst/>
          </a:prstGeom>
          <a:solidFill>
            <a:schemeClr val="bg2">
              <a:lumMod val="25000"/>
            </a:schemeClr>
          </a:solidFill>
          <a:ln w="6350">
            <a:noFill/>
          </a:ln>
        </p:spPr>
        <p:txBody>
          <a:bodyPr wrap="square" tIns="36000" bIns="36000" anchor="ctr" anchorCtr="0">
            <a:noAutofit/>
          </a:bodyPr>
          <a:lstStyle/>
          <a:p>
            <a:r>
              <a:rPr lang="fr-FR" sz="1000">
                <a:solidFill>
                  <a:schemeClr val="bg1"/>
                </a:solidFill>
                <a:latin typeface="CorporateSBQ Bold" panose="00000400000000000000" pitchFamily="2" charset="0"/>
              </a:rPr>
              <a:t>R</a:t>
            </a:r>
            <a:r>
              <a:rPr lang="fr-FR" sz="1000">
                <a:solidFill>
                  <a:schemeClr val="bg1"/>
                </a:solidFill>
                <a:latin typeface="CorporateSBQ Bold" panose="00000400000000000000" pitchFamily="2" charset="0"/>
                <a:cs typeface="Calibri" panose="020F0502020204030204" pitchFamily="34" charset="0"/>
              </a:rPr>
              <a:t>ÉFÉRENCE N°4</a:t>
            </a:r>
            <a:endParaRPr lang="fr-FR" sz="1000" i="1" dirty="0">
              <a:solidFill>
                <a:schemeClr val="bg1"/>
              </a:solidFill>
              <a:latin typeface="CorporateSBQ Bold" panose="00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551462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1819</TotalTime>
  <Words>877</Words>
  <Application>Microsoft Office PowerPoint</Application>
  <PresentationFormat>Personnalisé</PresentationFormat>
  <Paragraphs>159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9" baseType="lpstr">
      <vt:lpstr>Arial</vt:lpstr>
      <vt:lpstr>Calibri</vt:lpstr>
      <vt:lpstr>Calibri Light</vt:lpstr>
      <vt:lpstr>CorporateSBQ Bold</vt:lpstr>
      <vt:lpstr>CorporateSBQ Light</vt:lpstr>
      <vt:lpstr>Montserrat</vt:lpstr>
      <vt:lpstr>Times New Roman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Mairie de Paris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Duperche, Chloé</dc:creator>
  <cp:lastModifiedBy>Simon FONCHIN</cp:lastModifiedBy>
  <cp:revision>174</cp:revision>
  <dcterms:created xsi:type="dcterms:W3CDTF">2023-09-28T08:49:29Z</dcterms:created>
  <dcterms:modified xsi:type="dcterms:W3CDTF">2025-11-17T11:32:27Z</dcterms:modified>
</cp:coreProperties>
</file>